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68" r:id="rId3"/>
    <p:sldId id="271" r:id="rId4"/>
    <p:sldId id="290" r:id="rId5"/>
    <p:sldId id="272" r:id="rId6"/>
    <p:sldId id="267" r:id="rId7"/>
    <p:sldId id="270" r:id="rId8"/>
    <p:sldId id="277" r:id="rId9"/>
    <p:sldId id="278" r:id="rId10"/>
    <p:sldId id="279" r:id="rId11"/>
    <p:sldId id="280" r:id="rId12"/>
    <p:sldId id="258" r:id="rId13"/>
    <p:sldId id="259" r:id="rId14"/>
    <p:sldId id="281" r:id="rId15"/>
    <p:sldId id="282" r:id="rId16"/>
    <p:sldId id="283" r:id="rId17"/>
    <p:sldId id="284" r:id="rId18"/>
    <p:sldId id="285" r:id="rId19"/>
    <p:sldId id="286" r:id="rId20"/>
    <p:sldId id="288" r:id="rId21"/>
    <p:sldId id="287" r:id="rId22"/>
    <p:sldId id="289" r:id="rId23"/>
    <p:sldId id="266" r:id="rId24"/>
    <p:sldId id="269" r:id="rId2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61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70" autoAdjust="0"/>
    <p:restoredTop sz="72795" autoAdjust="0"/>
  </p:normalViewPr>
  <p:slideViewPr>
    <p:cSldViewPr snapToGrid="0">
      <p:cViewPr varScale="1">
        <p:scale>
          <a:sx n="79" d="100"/>
          <a:sy n="79" d="100"/>
        </p:scale>
        <p:origin x="2502" y="9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NCEPOD-FS2\Intranet\Transition\Analysis\8.%20RAF%20data\Reviewer%20assessment%20form%20data%2020221206.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2266188245456654E-2"/>
          <c:y val="6.4610866372980913E-2"/>
          <c:w val="0.884527060699691"/>
          <c:h val="0.67457675720050414"/>
        </c:manualLayout>
      </c:layout>
      <c:barChart>
        <c:barDir val="col"/>
        <c:grouping val="clustered"/>
        <c:varyColors val="0"/>
        <c:ser>
          <c:idx val="0"/>
          <c:order val="0"/>
          <c:spPr>
            <a:solidFill>
              <a:srgbClr val="003300"/>
            </a:solidFill>
            <a:ln>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3-02CF-4D72-82A3-AC64EA45FA8F}"/>
                </c:ext>
              </c:extLst>
            </c:dLbl>
            <c:dLbl>
              <c:idx val="1"/>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2-02CF-4D72-82A3-AC64EA45FA8F}"/>
                </c:ext>
              </c:extLst>
            </c:dLbl>
            <c:dLbl>
              <c:idx val="2"/>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1-02CF-4D72-82A3-AC64EA45FA8F}"/>
                </c:ext>
              </c:extLst>
            </c:dLbl>
            <c:dLbl>
              <c:idx val="3"/>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4-02CF-4D72-82A3-AC64EA45FA8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'G1'!$F$5:$F$8</c:f>
              <c:strCache>
                <c:ptCount val="4"/>
                <c:pt idx="0">
                  <c:v>Good</c:v>
                </c:pt>
                <c:pt idx="1">
                  <c:v>Adequate</c:v>
                </c:pt>
                <c:pt idx="2">
                  <c:v>Poor</c:v>
                </c:pt>
                <c:pt idx="3">
                  <c:v>Unacceptable</c:v>
                </c:pt>
              </c:strCache>
            </c:strRef>
          </c:cat>
          <c:val>
            <c:numRef>
              <c:f>'G1'!$G$5:$G$8</c:f>
              <c:numCache>
                <c:formatCode>General</c:formatCode>
                <c:ptCount val="4"/>
                <c:pt idx="0">
                  <c:v>66</c:v>
                </c:pt>
                <c:pt idx="1">
                  <c:v>75</c:v>
                </c:pt>
                <c:pt idx="2">
                  <c:v>123</c:v>
                </c:pt>
                <c:pt idx="3">
                  <c:v>29</c:v>
                </c:pt>
              </c:numCache>
            </c:numRef>
          </c:val>
          <c:extLst>
            <c:ext xmlns:c16="http://schemas.microsoft.com/office/drawing/2014/chart" uri="{C3380CC4-5D6E-409C-BE32-E72D297353CC}">
              <c16:uniqueId val="{00000000-02CF-4D72-82A3-AC64EA45FA8F}"/>
            </c:ext>
          </c:extLst>
        </c:ser>
        <c:dLbls>
          <c:dLblPos val="outEnd"/>
          <c:showLegendKey val="0"/>
          <c:showVal val="1"/>
          <c:showCatName val="0"/>
          <c:showSerName val="0"/>
          <c:showPercent val="0"/>
          <c:showBubbleSize val="0"/>
        </c:dLbls>
        <c:gapWidth val="50"/>
        <c:axId val="719076168"/>
        <c:axId val="719074856"/>
      </c:barChart>
      <c:catAx>
        <c:axId val="719076168"/>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GB" sz="1600"/>
                  <a:t>Grade (n=293)</a:t>
                </a:r>
              </a:p>
            </c:rich>
          </c:tx>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accent1"/>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719074856"/>
        <c:crosses val="autoZero"/>
        <c:auto val="1"/>
        <c:lblAlgn val="ctr"/>
        <c:lblOffset val="100"/>
        <c:noMultiLvlLbl val="0"/>
      </c:catAx>
      <c:valAx>
        <c:axId val="7190748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a:t>Number of</a:t>
                </a:r>
                <a:r>
                  <a:rPr lang="en-GB" baseline="0"/>
                  <a:t> cases reviewed</a:t>
                </a:r>
                <a:endParaRPr lang="en-GB"/>
              </a:p>
            </c:rich>
          </c:tx>
          <c:layout>
            <c:manualLayout>
              <c:xMode val="edge"/>
              <c:yMode val="edge"/>
              <c:x val="5.5555555555555558E-3"/>
              <c:y val="6.96753587133849E-2"/>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solidFill>
              <a:schemeClr val="accent1"/>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907616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23A432-B82E-4D24-913B-78DDD0C1E756}" type="doc">
      <dgm:prSet loTypeId="urn:microsoft.com/office/officeart/2005/8/layout/orgChart1" loCatId="hierarchy" qsTypeId="urn:microsoft.com/office/officeart/2005/8/quickstyle/simple5" qsCatId="simple" csTypeId="urn:microsoft.com/office/officeart/2005/8/colors/accent3_2" csCatId="accent3" phldr="1"/>
      <dgm:spPr/>
      <dgm:t>
        <a:bodyPr/>
        <a:lstStyle/>
        <a:p>
          <a:endParaRPr lang="en-GB"/>
        </a:p>
      </dgm:t>
    </dgm:pt>
    <dgm:pt modelId="{2E95448D-8BCA-4583-97C3-5F91102855A7}">
      <dgm:prSet phldrT="[Text]" custT="1"/>
      <dgm:spPr>
        <a:solidFill>
          <a:srgbClr val="007832"/>
        </a:solidFill>
      </dgm:spPr>
      <dgm:t>
        <a:bodyPr/>
        <a:lstStyle/>
        <a:p>
          <a:r>
            <a:rPr lang="en-GB" sz="1500" dirty="0"/>
            <a:t>230 organisations participated </a:t>
          </a:r>
        </a:p>
      </dgm:t>
    </dgm:pt>
    <dgm:pt modelId="{EE6DB1DC-EECC-4E24-8072-7A13295C20F6}" type="parTrans" cxnId="{4FF33369-E9AD-4E4E-BEC6-8B38602DB56F}">
      <dgm:prSet/>
      <dgm:spPr/>
      <dgm:t>
        <a:bodyPr/>
        <a:lstStyle/>
        <a:p>
          <a:endParaRPr lang="en-GB" sz="1400"/>
        </a:p>
      </dgm:t>
    </dgm:pt>
    <dgm:pt modelId="{00A61CE2-D86B-420E-BC1E-0EEBABD3EEE5}" type="sibTrans" cxnId="{4FF33369-E9AD-4E4E-BEC6-8B38602DB56F}">
      <dgm:prSet/>
      <dgm:spPr/>
      <dgm:t>
        <a:bodyPr/>
        <a:lstStyle/>
        <a:p>
          <a:endParaRPr lang="en-GB" sz="1400"/>
        </a:p>
      </dgm:t>
    </dgm:pt>
    <dgm:pt modelId="{08DD32C0-C0FC-4DD5-84AF-4E2EAB308C03}">
      <dgm:prSet phldrT="[Text]" custT="1"/>
      <dgm:spPr>
        <a:solidFill>
          <a:srgbClr val="007832"/>
        </a:solidFill>
      </dgm:spPr>
      <dgm:t>
        <a:bodyPr/>
        <a:lstStyle/>
        <a:p>
          <a:r>
            <a:rPr lang="en-GB" sz="1500" dirty="0"/>
            <a:t>46,645 people with a chronic condition identified for the period 1st October 2019 to 31st March 2021</a:t>
          </a:r>
        </a:p>
      </dgm:t>
    </dgm:pt>
    <dgm:pt modelId="{E83A912A-27D7-4E3E-B14D-364B2E3C7951}" type="parTrans" cxnId="{5FC8921E-AC65-4559-81EA-A38A2BF9C0D5}">
      <dgm:prSet/>
      <dgm:spPr/>
      <dgm:t>
        <a:bodyPr/>
        <a:lstStyle/>
        <a:p>
          <a:endParaRPr lang="en-GB" sz="1000"/>
        </a:p>
      </dgm:t>
    </dgm:pt>
    <dgm:pt modelId="{F55B9016-55DC-4018-977C-289E34723A1E}" type="sibTrans" cxnId="{5FC8921E-AC65-4559-81EA-A38A2BF9C0D5}">
      <dgm:prSet/>
      <dgm:spPr/>
      <dgm:t>
        <a:bodyPr/>
        <a:lstStyle/>
        <a:p>
          <a:endParaRPr lang="en-GB" sz="1400"/>
        </a:p>
      </dgm:t>
    </dgm:pt>
    <dgm:pt modelId="{0D4201C1-AD64-4A00-BF3B-3AC1717454D8}">
      <dgm:prSet custT="1"/>
      <dgm:spPr>
        <a:solidFill>
          <a:srgbClr val="007832"/>
        </a:solidFill>
      </dgm:spPr>
      <dgm:t>
        <a:bodyPr/>
        <a:lstStyle/>
        <a:p>
          <a:r>
            <a:rPr lang="en-GB" sz="1500" dirty="0"/>
            <a:t>1,076 people selected for inclusion</a:t>
          </a:r>
        </a:p>
      </dgm:t>
    </dgm:pt>
    <dgm:pt modelId="{01FBBBDB-662A-495F-B74A-C75FFC8FBDFF}" type="parTrans" cxnId="{2D4A9339-9C2F-445D-B784-9C24DDE7ED54}">
      <dgm:prSet/>
      <dgm:spPr/>
      <dgm:t>
        <a:bodyPr/>
        <a:lstStyle/>
        <a:p>
          <a:endParaRPr lang="en-GB" sz="1000"/>
        </a:p>
      </dgm:t>
    </dgm:pt>
    <dgm:pt modelId="{A689DBBC-2A27-47AB-AD4B-6639E9A60A75}" type="sibTrans" cxnId="{2D4A9339-9C2F-445D-B784-9C24DDE7ED54}">
      <dgm:prSet/>
      <dgm:spPr/>
      <dgm:t>
        <a:bodyPr/>
        <a:lstStyle/>
        <a:p>
          <a:endParaRPr lang="en-GB" sz="1400"/>
        </a:p>
      </dgm:t>
    </dgm:pt>
    <dgm:pt modelId="{2B74EE81-9BA1-4173-AFAD-3283B9481CA5}">
      <dgm:prSet custT="1"/>
      <dgm:spPr>
        <a:solidFill>
          <a:srgbClr val="007832"/>
        </a:solidFill>
      </dgm:spPr>
      <dgm:t>
        <a:bodyPr/>
        <a:lstStyle/>
        <a:p>
          <a:r>
            <a:rPr lang="en-GB" sz="1500" dirty="0"/>
            <a:t>2,469 </a:t>
          </a:r>
          <a:br>
            <a:rPr lang="en-GB" sz="1500" dirty="0"/>
          </a:br>
          <a:r>
            <a:rPr lang="en-GB" sz="1500" dirty="0"/>
            <a:t>community/secondary/tertiary clinician questionnaires requested from different sources for the same person</a:t>
          </a:r>
        </a:p>
      </dgm:t>
    </dgm:pt>
    <dgm:pt modelId="{8783AEE8-1EF7-46EE-AFB9-8949856241A9}" type="parTrans" cxnId="{379E644E-65DE-42E1-9E57-A51D958E50CE}">
      <dgm:prSet/>
      <dgm:spPr/>
      <dgm:t>
        <a:bodyPr/>
        <a:lstStyle/>
        <a:p>
          <a:endParaRPr lang="en-GB" sz="1000"/>
        </a:p>
      </dgm:t>
    </dgm:pt>
    <dgm:pt modelId="{BA2ED11B-A62C-4CC7-A029-51DBE2EA6630}" type="sibTrans" cxnId="{379E644E-65DE-42E1-9E57-A51D958E50CE}">
      <dgm:prSet/>
      <dgm:spPr/>
      <dgm:t>
        <a:bodyPr/>
        <a:lstStyle/>
        <a:p>
          <a:endParaRPr lang="en-GB" sz="1400"/>
        </a:p>
      </dgm:t>
    </dgm:pt>
    <dgm:pt modelId="{B44DF3C9-AAD3-432E-A6D7-0D9E1A0C201A}">
      <dgm:prSet custT="1"/>
      <dgm:spPr>
        <a:solidFill>
          <a:srgbClr val="007832"/>
        </a:solidFill>
      </dgm:spPr>
      <dgm:t>
        <a:bodyPr/>
        <a:lstStyle/>
        <a:p>
          <a:r>
            <a:rPr lang="en-GB" sz="1500" dirty="0"/>
            <a:t>839</a:t>
          </a:r>
          <a:br>
            <a:rPr lang="en-GB" sz="1500" dirty="0"/>
          </a:br>
          <a:r>
            <a:rPr lang="en-GB" sz="1500" dirty="0"/>
            <a:t>primary care clinician questionnaires requested</a:t>
          </a:r>
        </a:p>
      </dgm:t>
    </dgm:pt>
    <dgm:pt modelId="{4EC186EA-C93E-4A17-98E3-409654CE8570}" type="parTrans" cxnId="{E8F6DE84-D83D-454F-A084-97FFDC1A927A}">
      <dgm:prSet/>
      <dgm:spPr/>
      <dgm:t>
        <a:bodyPr/>
        <a:lstStyle/>
        <a:p>
          <a:endParaRPr lang="en-GB" sz="1000"/>
        </a:p>
      </dgm:t>
    </dgm:pt>
    <dgm:pt modelId="{9C643DF1-0B8E-4FA2-9827-41FE3686FBA9}" type="sibTrans" cxnId="{E8F6DE84-D83D-454F-A084-97FFDC1A927A}">
      <dgm:prSet/>
      <dgm:spPr/>
      <dgm:t>
        <a:bodyPr/>
        <a:lstStyle/>
        <a:p>
          <a:endParaRPr lang="en-GB" sz="1400"/>
        </a:p>
      </dgm:t>
    </dgm:pt>
    <dgm:pt modelId="{675D74F7-00C2-47A7-8AC9-006B7F80D4D2}">
      <dgm:prSet custT="1"/>
      <dgm:spPr>
        <a:solidFill>
          <a:srgbClr val="007832"/>
        </a:solidFill>
      </dgm:spPr>
      <dgm:t>
        <a:bodyPr/>
        <a:lstStyle/>
        <a:p>
          <a:r>
            <a:rPr lang="en-GB" sz="1500" dirty="0"/>
            <a:t>1,230 </a:t>
          </a:r>
          <a:br>
            <a:rPr lang="en-GB" sz="1500" dirty="0"/>
          </a:br>
          <a:r>
            <a:rPr lang="en-GB" sz="1500" dirty="0"/>
            <a:t>sets of case notes requested from different sources for the same person</a:t>
          </a:r>
        </a:p>
      </dgm:t>
    </dgm:pt>
    <dgm:pt modelId="{31AD5545-CF1F-44CC-AE3D-D042E6B1ED71}" type="parTrans" cxnId="{A931095D-6AF3-4765-810E-3954F7CD259C}">
      <dgm:prSet/>
      <dgm:spPr/>
      <dgm:t>
        <a:bodyPr/>
        <a:lstStyle/>
        <a:p>
          <a:endParaRPr lang="en-GB" sz="1000"/>
        </a:p>
      </dgm:t>
    </dgm:pt>
    <dgm:pt modelId="{A3ABDF6F-C242-4A9C-80A5-FEE3A6034F39}" type="sibTrans" cxnId="{A931095D-6AF3-4765-810E-3954F7CD259C}">
      <dgm:prSet/>
      <dgm:spPr/>
      <dgm:t>
        <a:bodyPr/>
        <a:lstStyle/>
        <a:p>
          <a:endParaRPr lang="en-GB" sz="1400"/>
        </a:p>
      </dgm:t>
    </dgm:pt>
    <dgm:pt modelId="{07932AB3-DAC7-42A1-BFDA-E4D8FFF6FCFD}">
      <dgm:prSet custT="1"/>
      <dgm:spPr>
        <a:solidFill>
          <a:srgbClr val="007832"/>
        </a:solidFill>
      </dgm:spPr>
      <dgm:t>
        <a:bodyPr/>
        <a:lstStyle/>
        <a:p>
          <a:r>
            <a:rPr lang="en-US" sz="1500" dirty="0"/>
            <a:t>497 sets of case notes </a:t>
          </a:r>
          <a:r>
            <a:rPr lang="en-GB" sz="1500" dirty="0"/>
            <a:t>cancelled/excluded and 295 not returned</a:t>
          </a:r>
        </a:p>
      </dgm:t>
    </dgm:pt>
    <dgm:pt modelId="{4EDF80D5-E2ED-4948-A990-05292F47F5F1}" type="parTrans" cxnId="{6069BC28-7755-4E2E-BECF-B6D8D60AF794}">
      <dgm:prSet/>
      <dgm:spPr/>
      <dgm:t>
        <a:bodyPr/>
        <a:lstStyle/>
        <a:p>
          <a:endParaRPr lang="en-GB" sz="1000"/>
        </a:p>
      </dgm:t>
    </dgm:pt>
    <dgm:pt modelId="{1C1E1C18-6FD8-4B7B-804E-35E7FC5932C5}" type="sibTrans" cxnId="{6069BC28-7755-4E2E-BECF-B6D8D60AF794}">
      <dgm:prSet/>
      <dgm:spPr/>
      <dgm:t>
        <a:bodyPr/>
        <a:lstStyle/>
        <a:p>
          <a:endParaRPr lang="en-GB" sz="1400"/>
        </a:p>
      </dgm:t>
    </dgm:pt>
    <dgm:pt modelId="{A613ED10-0C25-4035-9277-9D6297B01A6B}">
      <dgm:prSet custT="1"/>
      <dgm:spPr>
        <a:solidFill>
          <a:srgbClr val="007832"/>
        </a:solidFill>
      </dgm:spPr>
      <dgm:t>
        <a:bodyPr/>
        <a:lstStyle/>
        <a:p>
          <a:r>
            <a:rPr lang="en-US" sz="1500" dirty="0"/>
            <a:t>438 sets of case notes reviewed</a:t>
          </a:r>
          <a:endParaRPr lang="en-GB" sz="1500" dirty="0"/>
        </a:p>
      </dgm:t>
    </dgm:pt>
    <dgm:pt modelId="{0C1A5038-9953-4A9C-82DD-47FEF2CE7293}" type="parTrans" cxnId="{B9E84E33-D425-4F7B-A31E-310A9BE8B24F}">
      <dgm:prSet/>
      <dgm:spPr/>
      <dgm:t>
        <a:bodyPr/>
        <a:lstStyle/>
        <a:p>
          <a:endParaRPr lang="en-GB" sz="1000"/>
        </a:p>
      </dgm:t>
    </dgm:pt>
    <dgm:pt modelId="{627BFA2C-FA2C-465A-B702-8619D01D5FBA}" type="sibTrans" cxnId="{B9E84E33-D425-4F7B-A31E-310A9BE8B24F}">
      <dgm:prSet/>
      <dgm:spPr/>
      <dgm:t>
        <a:bodyPr/>
        <a:lstStyle/>
        <a:p>
          <a:endParaRPr lang="en-GB" sz="1400"/>
        </a:p>
      </dgm:t>
    </dgm:pt>
    <dgm:pt modelId="{885ED398-90CA-4DCE-ADA5-D41788C8A5AF}">
      <dgm:prSet custT="1"/>
      <dgm:spPr>
        <a:solidFill>
          <a:srgbClr val="007832"/>
        </a:solidFill>
      </dgm:spPr>
      <dgm:t>
        <a:bodyPr/>
        <a:lstStyle/>
        <a:p>
          <a:r>
            <a:rPr lang="en-GB" sz="1500" dirty="0"/>
            <a:t>887 questionnaires cancelled/excluded and 753 not returned</a:t>
          </a:r>
        </a:p>
      </dgm:t>
    </dgm:pt>
    <dgm:pt modelId="{3DA57F6B-0E19-4CF5-90DF-AEBC758A780D}" type="parTrans" cxnId="{9C2108DB-A067-4FB7-A0A3-2033DB77A198}">
      <dgm:prSet/>
      <dgm:spPr/>
      <dgm:t>
        <a:bodyPr/>
        <a:lstStyle/>
        <a:p>
          <a:endParaRPr lang="en-GB" sz="1400"/>
        </a:p>
      </dgm:t>
    </dgm:pt>
    <dgm:pt modelId="{0FAB8A10-63CA-4BDF-8584-EE86D0051295}" type="sibTrans" cxnId="{9C2108DB-A067-4FB7-A0A3-2033DB77A198}">
      <dgm:prSet/>
      <dgm:spPr/>
      <dgm:t>
        <a:bodyPr/>
        <a:lstStyle/>
        <a:p>
          <a:endParaRPr lang="en-GB" sz="1400"/>
        </a:p>
      </dgm:t>
    </dgm:pt>
    <dgm:pt modelId="{5979B794-2641-4D78-830A-898BD3457A8C}">
      <dgm:prSet custT="1"/>
      <dgm:spPr>
        <a:solidFill>
          <a:srgbClr val="007832"/>
        </a:solidFill>
      </dgm:spPr>
      <dgm:t>
        <a:bodyPr/>
        <a:lstStyle/>
        <a:p>
          <a:r>
            <a:rPr lang="en-GB" sz="1500" dirty="0"/>
            <a:t>829 questionnaires  returned and included</a:t>
          </a:r>
        </a:p>
      </dgm:t>
    </dgm:pt>
    <dgm:pt modelId="{5A4A377A-819B-4F0F-BF23-C32B2532FE1E}" type="parTrans" cxnId="{30B52927-FE85-45DF-872B-9502F0F026B7}">
      <dgm:prSet/>
      <dgm:spPr/>
      <dgm:t>
        <a:bodyPr/>
        <a:lstStyle/>
        <a:p>
          <a:endParaRPr lang="en-GB" sz="1400"/>
        </a:p>
      </dgm:t>
    </dgm:pt>
    <dgm:pt modelId="{84713E34-6EAC-43C1-8C23-63BAEBBA8DB4}" type="sibTrans" cxnId="{30B52927-FE85-45DF-872B-9502F0F026B7}">
      <dgm:prSet/>
      <dgm:spPr/>
      <dgm:t>
        <a:bodyPr/>
        <a:lstStyle/>
        <a:p>
          <a:endParaRPr lang="en-GB" sz="1400"/>
        </a:p>
      </dgm:t>
    </dgm:pt>
    <dgm:pt modelId="{C4611EE5-EFE0-46AC-950E-3132C6CEABCF}">
      <dgm:prSet custT="1"/>
      <dgm:spPr>
        <a:solidFill>
          <a:srgbClr val="007832"/>
        </a:solidFill>
      </dgm:spPr>
      <dgm:t>
        <a:bodyPr/>
        <a:lstStyle/>
        <a:p>
          <a:r>
            <a:rPr lang="en-GB" sz="1500" dirty="0"/>
            <a:t>672 questionnaires not returned </a:t>
          </a:r>
        </a:p>
      </dgm:t>
    </dgm:pt>
    <dgm:pt modelId="{0976DF54-1420-4789-BA95-B6CDC0CD1494}" type="parTrans" cxnId="{EC7EC2AF-E69F-48C2-8912-5FF375C6E93D}">
      <dgm:prSet/>
      <dgm:spPr/>
      <dgm:t>
        <a:bodyPr/>
        <a:lstStyle/>
        <a:p>
          <a:endParaRPr lang="en-GB"/>
        </a:p>
      </dgm:t>
    </dgm:pt>
    <dgm:pt modelId="{6740985D-A944-43A4-9BFC-6903AF494AFC}" type="sibTrans" cxnId="{EC7EC2AF-E69F-48C2-8912-5FF375C6E93D}">
      <dgm:prSet/>
      <dgm:spPr/>
      <dgm:t>
        <a:bodyPr/>
        <a:lstStyle/>
        <a:p>
          <a:endParaRPr lang="en-GB"/>
        </a:p>
      </dgm:t>
    </dgm:pt>
    <dgm:pt modelId="{00F55C02-E71D-4839-8612-C05778E11278}">
      <dgm:prSet custT="1"/>
      <dgm:spPr>
        <a:solidFill>
          <a:srgbClr val="007832"/>
        </a:solidFill>
      </dgm:spPr>
      <dgm:t>
        <a:bodyPr/>
        <a:lstStyle/>
        <a:p>
          <a:r>
            <a:rPr lang="en-GB" sz="1500" dirty="0"/>
            <a:t>167 questionnaires returned and included</a:t>
          </a:r>
        </a:p>
      </dgm:t>
    </dgm:pt>
    <dgm:pt modelId="{1AE6A35D-7FFE-4407-AC6D-DDE24A9E07BF}" type="parTrans" cxnId="{3E4D8E2E-09E9-4896-861A-24D23D83EEB7}">
      <dgm:prSet/>
      <dgm:spPr/>
      <dgm:t>
        <a:bodyPr/>
        <a:lstStyle/>
        <a:p>
          <a:endParaRPr lang="en-GB"/>
        </a:p>
      </dgm:t>
    </dgm:pt>
    <dgm:pt modelId="{C2BF4690-A8EA-4B4B-974E-57A707C1E128}" type="sibTrans" cxnId="{3E4D8E2E-09E9-4896-861A-24D23D83EEB7}">
      <dgm:prSet/>
      <dgm:spPr/>
      <dgm:t>
        <a:bodyPr/>
        <a:lstStyle/>
        <a:p>
          <a:endParaRPr lang="en-GB"/>
        </a:p>
      </dgm:t>
    </dgm:pt>
    <dgm:pt modelId="{51AB6AD7-D62B-413E-9F8C-73CD8602AA57}" type="pres">
      <dgm:prSet presAssocID="{2D23A432-B82E-4D24-913B-78DDD0C1E756}" presName="hierChild1" presStyleCnt="0">
        <dgm:presLayoutVars>
          <dgm:orgChart val="1"/>
          <dgm:chPref val="1"/>
          <dgm:dir/>
          <dgm:animOne val="branch"/>
          <dgm:animLvl val="lvl"/>
          <dgm:resizeHandles/>
        </dgm:presLayoutVars>
      </dgm:prSet>
      <dgm:spPr/>
    </dgm:pt>
    <dgm:pt modelId="{E109E6EC-BDBD-4566-8974-64E7BBCDC6F0}" type="pres">
      <dgm:prSet presAssocID="{2E95448D-8BCA-4583-97C3-5F91102855A7}" presName="hierRoot1" presStyleCnt="0">
        <dgm:presLayoutVars>
          <dgm:hierBranch val="init"/>
        </dgm:presLayoutVars>
      </dgm:prSet>
      <dgm:spPr/>
    </dgm:pt>
    <dgm:pt modelId="{B8B5F796-4079-4A73-994D-EC93FD578157}" type="pres">
      <dgm:prSet presAssocID="{2E95448D-8BCA-4583-97C3-5F91102855A7}" presName="rootComposite1" presStyleCnt="0"/>
      <dgm:spPr/>
    </dgm:pt>
    <dgm:pt modelId="{5B94CF1B-D47D-4969-8FC1-2AA6233B18F8}" type="pres">
      <dgm:prSet presAssocID="{2E95448D-8BCA-4583-97C3-5F91102855A7}" presName="rootText1" presStyleLbl="node0" presStyleIdx="0" presStyleCnt="1" custScaleX="614656" custScaleY="88765">
        <dgm:presLayoutVars>
          <dgm:chPref val="3"/>
        </dgm:presLayoutVars>
      </dgm:prSet>
      <dgm:spPr/>
    </dgm:pt>
    <dgm:pt modelId="{25861A9D-E691-4E2D-8516-2E0708252491}" type="pres">
      <dgm:prSet presAssocID="{2E95448D-8BCA-4583-97C3-5F91102855A7}" presName="rootConnector1" presStyleLbl="node1" presStyleIdx="0" presStyleCnt="0"/>
      <dgm:spPr/>
    </dgm:pt>
    <dgm:pt modelId="{E02C55E9-EE27-41A9-8139-4E9C6E26EBFF}" type="pres">
      <dgm:prSet presAssocID="{2E95448D-8BCA-4583-97C3-5F91102855A7}" presName="hierChild2" presStyleCnt="0"/>
      <dgm:spPr/>
    </dgm:pt>
    <dgm:pt modelId="{B4C6DD07-5151-4CAF-B880-5ACF7AF99D36}" type="pres">
      <dgm:prSet presAssocID="{E83A912A-27D7-4E3E-B14D-364B2E3C7951}" presName="Name37" presStyleLbl="parChTrans1D2" presStyleIdx="0" presStyleCnt="1"/>
      <dgm:spPr/>
    </dgm:pt>
    <dgm:pt modelId="{D8D90658-5052-4BD2-9CA2-74E7C5635855}" type="pres">
      <dgm:prSet presAssocID="{08DD32C0-C0FC-4DD5-84AF-4E2EAB308C03}" presName="hierRoot2" presStyleCnt="0">
        <dgm:presLayoutVars>
          <dgm:hierBranch val="init"/>
        </dgm:presLayoutVars>
      </dgm:prSet>
      <dgm:spPr/>
    </dgm:pt>
    <dgm:pt modelId="{A84ACB1E-9C31-429E-9461-9630250C2BC8}" type="pres">
      <dgm:prSet presAssocID="{08DD32C0-C0FC-4DD5-84AF-4E2EAB308C03}" presName="rootComposite" presStyleCnt="0"/>
      <dgm:spPr/>
    </dgm:pt>
    <dgm:pt modelId="{9897772B-F0DB-42F0-A8A7-3849DD87A456}" type="pres">
      <dgm:prSet presAssocID="{08DD32C0-C0FC-4DD5-84AF-4E2EAB308C03}" presName="rootText" presStyleLbl="node2" presStyleIdx="0" presStyleCnt="1" custScaleX="617433" custScaleY="141919">
        <dgm:presLayoutVars>
          <dgm:chPref val="3"/>
        </dgm:presLayoutVars>
      </dgm:prSet>
      <dgm:spPr/>
    </dgm:pt>
    <dgm:pt modelId="{34B214D8-B75A-4982-B485-490399470F7E}" type="pres">
      <dgm:prSet presAssocID="{08DD32C0-C0FC-4DD5-84AF-4E2EAB308C03}" presName="rootConnector" presStyleLbl="node2" presStyleIdx="0" presStyleCnt="1"/>
      <dgm:spPr/>
    </dgm:pt>
    <dgm:pt modelId="{C4264B05-0EB4-4A37-BBC1-3227492628E4}" type="pres">
      <dgm:prSet presAssocID="{08DD32C0-C0FC-4DD5-84AF-4E2EAB308C03}" presName="hierChild4" presStyleCnt="0"/>
      <dgm:spPr/>
    </dgm:pt>
    <dgm:pt modelId="{E6B70A5B-3044-4583-9028-D5C01E44EC2D}" type="pres">
      <dgm:prSet presAssocID="{01FBBBDB-662A-495F-B74A-C75FFC8FBDFF}" presName="Name37" presStyleLbl="parChTrans1D3" presStyleIdx="0" presStyleCnt="1"/>
      <dgm:spPr/>
    </dgm:pt>
    <dgm:pt modelId="{CBB310DB-EE1E-4A03-ADB1-D548881D0E47}" type="pres">
      <dgm:prSet presAssocID="{0D4201C1-AD64-4A00-BF3B-3AC1717454D8}" presName="hierRoot2" presStyleCnt="0">
        <dgm:presLayoutVars>
          <dgm:hierBranch/>
        </dgm:presLayoutVars>
      </dgm:prSet>
      <dgm:spPr/>
    </dgm:pt>
    <dgm:pt modelId="{81A627D4-6524-4935-8DA7-FA393A5B8E4F}" type="pres">
      <dgm:prSet presAssocID="{0D4201C1-AD64-4A00-BF3B-3AC1717454D8}" presName="rootComposite" presStyleCnt="0"/>
      <dgm:spPr/>
    </dgm:pt>
    <dgm:pt modelId="{297D4C3E-3DCD-46BA-B150-CB7E77EA0D3D}" type="pres">
      <dgm:prSet presAssocID="{0D4201C1-AD64-4A00-BF3B-3AC1717454D8}" presName="rootText" presStyleLbl="node3" presStyleIdx="0" presStyleCnt="1" custScaleX="617433" custScaleY="89019">
        <dgm:presLayoutVars>
          <dgm:chPref val="3"/>
        </dgm:presLayoutVars>
      </dgm:prSet>
      <dgm:spPr/>
    </dgm:pt>
    <dgm:pt modelId="{B6E969A9-37E7-4DBE-951F-E6DCA1B0AF83}" type="pres">
      <dgm:prSet presAssocID="{0D4201C1-AD64-4A00-BF3B-3AC1717454D8}" presName="rootConnector" presStyleLbl="node3" presStyleIdx="0" presStyleCnt="1"/>
      <dgm:spPr/>
    </dgm:pt>
    <dgm:pt modelId="{27C49A81-B6CB-4A2D-9372-F883D062B61D}" type="pres">
      <dgm:prSet presAssocID="{0D4201C1-AD64-4A00-BF3B-3AC1717454D8}" presName="hierChild4" presStyleCnt="0"/>
      <dgm:spPr/>
    </dgm:pt>
    <dgm:pt modelId="{8259A449-7034-426D-8928-EEBA1D3E434F}" type="pres">
      <dgm:prSet presAssocID="{8783AEE8-1EF7-46EE-AFB9-8949856241A9}" presName="Name35" presStyleLbl="parChTrans1D4" presStyleIdx="0" presStyleCnt="9"/>
      <dgm:spPr/>
    </dgm:pt>
    <dgm:pt modelId="{939AD358-9AD7-41EA-9CCD-544C35E45D94}" type="pres">
      <dgm:prSet presAssocID="{2B74EE81-9BA1-4173-AFAD-3283B9481CA5}" presName="hierRoot2" presStyleCnt="0">
        <dgm:presLayoutVars>
          <dgm:hierBranch val="init"/>
        </dgm:presLayoutVars>
      </dgm:prSet>
      <dgm:spPr/>
    </dgm:pt>
    <dgm:pt modelId="{1B1556EA-AED7-48E4-AC91-DEE3F696E665}" type="pres">
      <dgm:prSet presAssocID="{2B74EE81-9BA1-4173-AFAD-3283B9481CA5}" presName="rootComposite" presStyleCnt="0"/>
      <dgm:spPr/>
    </dgm:pt>
    <dgm:pt modelId="{9E74F9CA-DB87-4DAE-9877-44CA81C5B568}" type="pres">
      <dgm:prSet presAssocID="{2B74EE81-9BA1-4173-AFAD-3283B9481CA5}" presName="rootText" presStyleLbl="node4" presStyleIdx="0" presStyleCnt="9" custScaleX="423626" custScaleY="282216" custLinFactX="-71362" custLinFactNeighborX="-100000" custLinFactNeighborY="173">
        <dgm:presLayoutVars>
          <dgm:chPref val="3"/>
        </dgm:presLayoutVars>
      </dgm:prSet>
      <dgm:spPr/>
    </dgm:pt>
    <dgm:pt modelId="{7FF03836-E034-4FB0-865C-4984CD896E7F}" type="pres">
      <dgm:prSet presAssocID="{2B74EE81-9BA1-4173-AFAD-3283B9481CA5}" presName="rootConnector" presStyleLbl="node4" presStyleIdx="0" presStyleCnt="9"/>
      <dgm:spPr/>
    </dgm:pt>
    <dgm:pt modelId="{4C586377-3EDF-49C9-97AC-22CDC7594F38}" type="pres">
      <dgm:prSet presAssocID="{2B74EE81-9BA1-4173-AFAD-3283B9481CA5}" presName="hierChild4" presStyleCnt="0"/>
      <dgm:spPr/>
    </dgm:pt>
    <dgm:pt modelId="{FD406395-B9C9-4193-AA1B-BBDB4A471465}" type="pres">
      <dgm:prSet presAssocID="{3DA57F6B-0E19-4CF5-90DF-AEBC758A780D}" presName="Name37" presStyleLbl="parChTrans1D4" presStyleIdx="1" presStyleCnt="9"/>
      <dgm:spPr/>
    </dgm:pt>
    <dgm:pt modelId="{FD1D5A72-80F0-4714-BE0A-44DB36F80FB1}" type="pres">
      <dgm:prSet presAssocID="{885ED398-90CA-4DCE-ADA5-D41788C8A5AF}" presName="hierRoot2" presStyleCnt="0">
        <dgm:presLayoutVars>
          <dgm:hierBranch val="init"/>
        </dgm:presLayoutVars>
      </dgm:prSet>
      <dgm:spPr/>
    </dgm:pt>
    <dgm:pt modelId="{68B7801D-DACB-4107-8BC4-8FF89A981051}" type="pres">
      <dgm:prSet presAssocID="{885ED398-90CA-4DCE-ADA5-D41788C8A5AF}" presName="rootComposite" presStyleCnt="0"/>
      <dgm:spPr/>
    </dgm:pt>
    <dgm:pt modelId="{4FCC4005-D42A-47ED-A06C-B6BDA6CC0E2C}" type="pres">
      <dgm:prSet presAssocID="{885ED398-90CA-4DCE-ADA5-D41788C8A5AF}" presName="rootText" presStyleLbl="node4" presStyleIdx="1" presStyleCnt="9" custScaleX="244408" custScaleY="179651" custLinFactNeighborX="-40861" custLinFactNeighborY="2974">
        <dgm:presLayoutVars>
          <dgm:chPref val="3"/>
        </dgm:presLayoutVars>
      </dgm:prSet>
      <dgm:spPr/>
    </dgm:pt>
    <dgm:pt modelId="{E706AFE3-1B56-4955-B5DC-2B9D49FB3861}" type="pres">
      <dgm:prSet presAssocID="{885ED398-90CA-4DCE-ADA5-D41788C8A5AF}" presName="rootConnector" presStyleLbl="node4" presStyleIdx="1" presStyleCnt="9"/>
      <dgm:spPr/>
    </dgm:pt>
    <dgm:pt modelId="{2E7BB3C8-935C-40E6-98E3-B30D838CA941}" type="pres">
      <dgm:prSet presAssocID="{885ED398-90CA-4DCE-ADA5-D41788C8A5AF}" presName="hierChild4" presStyleCnt="0"/>
      <dgm:spPr/>
    </dgm:pt>
    <dgm:pt modelId="{B6FFEA81-E0A3-4065-B87C-22BF23421E0D}" type="pres">
      <dgm:prSet presAssocID="{885ED398-90CA-4DCE-ADA5-D41788C8A5AF}" presName="hierChild5" presStyleCnt="0"/>
      <dgm:spPr/>
    </dgm:pt>
    <dgm:pt modelId="{2AE7A7D2-65FD-4AA6-91E9-6528B57D284D}" type="pres">
      <dgm:prSet presAssocID="{5A4A377A-819B-4F0F-BF23-C32B2532FE1E}" presName="Name37" presStyleLbl="parChTrans1D4" presStyleIdx="2" presStyleCnt="9"/>
      <dgm:spPr/>
    </dgm:pt>
    <dgm:pt modelId="{291711CC-13EE-41F1-A452-396A7E4884AF}" type="pres">
      <dgm:prSet presAssocID="{5979B794-2641-4D78-830A-898BD3457A8C}" presName="hierRoot2" presStyleCnt="0">
        <dgm:presLayoutVars>
          <dgm:hierBranch val="init"/>
        </dgm:presLayoutVars>
      </dgm:prSet>
      <dgm:spPr/>
    </dgm:pt>
    <dgm:pt modelId="{A7FE5BFA-13C7-4A53-89BE-498650636DEF}" type="pres">
      <dgm:prSet presAssocID="{5979B794-2641-4D78-830A-898BD3457A8C}" presName="rootComposite" presStyleCnt="0"/>
      <dgm:spPr/>
    </dgm:pt>
    <dgm:pt modelId="{555C36F2-CA66-49FC-8A43-185C6449F6CC}" type="pres">
      <dgm:prSet presAssocID="{5979B794-2641-4D78-830A-898BD3457A8C}" presName="rootText" presStyleLbl="node4" presStyleIdx="2" presStyleCnt="9" custScaleX="244465" custScaleY="143901" custLinFactNeighborX="-40654" custLinFactNeighborY="-17952">
        <dgm:presLayoutVars>
          <dgm:chPref val="3"/>
        </dgm:presLayoutVars>
      </dgm:prSet>
      <dgm:spPr/>
    </dgm:pt>
    <dgm:pt modelId="{150BECA4-4DAE-4DF8-BCDF-02DED56FB913}" type="pres">
      <dgm:prSet presAssocID="{5979B794-2641-4D78-830A-898BD3457A8C}" presName="rootConnector" presStyleLbl="node4" presStyleIdx="2" presStyleCnt="9"/>
      <dgm:spPr/>
    </dgm:pt>
    <dgm:pt modelId="{BFA5173D-BA9D-4A2A-9763-D3CB40E54BAF}" type="pres">
      <dgm:prSet presAssocID="{5979B794-2641-4D78-830A-898BD3457A8C}" presName="hierChild4" presStyleCnt="0"/>
      <dgm:spPr/>
    </dgm:pt>
    <dgm:pt modelId="{5E5D4C2F-7B46-47A4-B041-8F7FFFFF1D55}" type="pres">
      <dgm:prSet presAssocID="{5979B794-2641-4D78-830A-898BD3457A8C}" presName="hierChild5" presStyleCnt="0"/>
      <dgm:spPr/>
    </dgm:pt>
    <dgm:pt modelId="{9C0F78E9-E735-41B8-8329-7CB8C54C4F5B}" type="pres">
      <dgm:prSet presAssocID="{2B74EE81-9BA1-4173-AFAD-3283B9481CA5}" presName="hierChild5" presStyleCnt="0"/>
      <dgm:spPr/>
    </dgm:pt>
    <dgm:pt modelId="{2F2CA86A-4BB6-433F-97F4-B5243C0C1A5F}" type="pres">
      <dgm:prSet presAssocID="{4EC186EA-C93E-4A17-98E3-409654CE8570}" presName="Name35" presStyleLbl="parChTrans1D4" presStyleIdx="3" presStyleCnt="9"/>
      <dgm:spPr/>
    </dgm:pt>
    <dgm:pt modelId="{A8B6F5B2-1A88-4F33-8905-3F4F86E73DDE}" type="pres">
      <dgm:prSet presAssocID="{B44DF3C9-AAD3-432E-A6D7-0D9E1A0C201A}" presName="hierRoot2" presStyleCnt="0">
        <dgm:presLayoutVars>
          <dgm:hierBranch val="init"/>
        </dgm:presLayoutVars>
      </dgm:prSet>
      <dgm:spPr/>
    </dgm:pt>
    <dgm:pt modelId="{2BFCE208-5525-4E8D-B7BE-052922B9FF7A}" type="pres">
      <dgm:prSet presAssocID="{B44DF3C9-AAD3-432E-A6D7-0D9E1A0C201A}" presName="rootComposite" presStyleCnt="0"/>
      <dgm:spPr/>
    </dgm:pt>
    <dgm:pt modelId="{9A433F45-F1F7-434B-8FBE-03EFDF597A70}" type="pres">
      <dgm:prSet presAssocID="{B44DF3C9-AAD3-432E-A6D7-0D9E1A0C201A}" presName="rootText" presStyleLbl="node4" presStyleIdx="3" presStyleCnt="9" custScaleX="249652" custScaleY="258229" custLinFactNeighborX="3890" custLinFactNeighborY="25556">
        <dgm:presLayoutVars>
          <dgm:chPref val="3"/>
        </dgm:presLayoutVars>
      </dgm:prSet>
      <dgm:spPr/>
    </dgm:pt>
    <dgm:pt modelId="{48E1880F-3F40-4813-8D69-13AEFBF96BCB}" type="pres">
      <dgm:prSet presAssocID="{B44DF3C9-AAD3-432E-A6D7-0D9E1A0C201A}" presName="rootConnector" presStyleLbl="node4" presStyleIdx="3" presStyleCnt="9"/>
      <dgm:spPr/>
    </dgm:pt>
    <dgm:pt modelId="{56080C7B-436E-41D9-8663-FB11A29DF9BA}" type="pres">
      <dgm:prSet presAssocID="{B44DF3C9-AAD3-432E-A6D7-0D9E1A0C201A}" presName="hierChild4" presStyleCnt="0"/>
      <dgm:spPr/>
    </dgm:pt>
    <dgm:pt modelId="{F5D46466-91BC-4A63-BA46-2A2C07A93EC7}" type="pres">
      <dgm:prSet presAssocID="{0976DF54-1420-4789-BA95-B6CDC0CD1494}" presName="Name37" presStyleLbl="parChTrans1D4" presStyleIdx="4" presStyleCnt="9"/>
      <dgm:spPr/>
    </dgm:pt>
    <dgm:pt modelId="{1DC6A002-5972-4815-B9DC-D3A6C8929CF6}" type="pres">
      <dgm:prSet presAssocID="{C4611EE5-EFE0-46AC-950E-3132C6CEABCF}" presName="hierRoot2" presStyleCnt="0">
        <dgm:presLayoutVars>
          <dgm:hierBranch val="init"/>
        </dgm:presLayoutVars>
      </dgm:prSet>
      <dgm:spPr/>
    </dgm:pt>
    <dgm:pt modelId="{A6D6D216-AECC-40F6-9391-7598288A3DD6}" type="pres">
      <dgm:prSet presAssocID="{C4611EE5-EFE0-46AC-950E-3132C6CEABCF}" presName="rootComposite" presStyleCnt="0"/>
      <dgm:spPr/>
    </dgm:pt>
    <dgm:pt modelId="{A5F9A042-1281-4414-8172-23598E354B06}" type="pres">
      <dgm:prSet presAssocID="{C4611EE5-EFE0-46AC-950E-3132C6CEABCF}" presName="rootText" presStyleLbl="node4" presStyleIdx="4" presStyleCnt="9" custScaleX="239405" custScaleY="138692" custLinFactNeighborX="-5057" custLinFactNeighborY="56643">
        <dgm:presLayoutVars>
          <dgm:chPref val="3"/>
        </dgm:presLayoutVars>
      </dgm:prSet>
      <dgm:spPr/>
    </dgm:pt>
    <dgm:pt modelId="{B8F7AE85-7F72-4CFA-B4D6-37D3F51052A8}" type="pres">
      <dgm:prSet presAssocID="{C4611EE5-EFE0-46AC-950E-3132C6CEABCF}" presName="rootConnector" presStyleLbl="node4" presStyleIdx="4" presStyleCnt="9"/>
      <dgm:spPr/>
    </dgm:pt>
    <dgm:pt modelId="{ACFAAC54-98C4-4AED-81C8-6504354D1EAF}" type="pres">
      <dgm:prSet presAssocID="{C4611EE5-EFE0-46AC-950E-3132C6CEABCF}" presName="hierChild4" presStyleCnt="0"/>
      <dgm:spPr/>
    </dgm:pt>
    <dgm:pt modelId="{292A888F-4465-4341-89B6-BA9A92E73954}" type="pres">
      <dgm:prSet presAssocID="{C4611EE5-EFE0-46AC-950E-3132C6CEABCF}" presName="hierChild5" presStyleCnt="0"/>
      <dgm:spPr/>
    </dgm:pt>
    <dgm:pt modelId="{100AEA8D-03A5-437C-8613-FC101606CEE2}" type="pres">
      <dgm:prSet presAssocID="{1AE6A35D-7FFE-4407-AC6D-DDE24A9E07BF}" presName="Name37" presStyleLbl="parChTrans1D4" presStyleIdx="5" presStyleCnt="9"/>
      <dgm:spPr/>
    </dgm:pt>
    <dgm:pt modelId="{84780C3F-8DB2-41DA-B268-8EB52170DFCA}" type="pres">
      <dgm:prSet presAssocID="{00F55C02-E71D-4839-8612-C05778E11278}" presName="hierRoot2" presStyleCnt="0">
        <dgm:presLayoutVars>
          <dgm:hierBranch val="init"/>
        </dgm:presLayoutVars>
      </dgm:prSet>
      <dgm:spPr/>
    </dgm:pt>
    <dgm:pt modelId="{CEFAD4E2-9677-4733-866D-BED47791F8C8}" type="pres">
      <dgm:prSet presAssocID="{00F55C02-E71D-4839-8612-C05778E11278}" presName="rootComposite" presStyleCnt="0"/>
      <dgm:spPr/>
    </dgm:pt>
    <dgm:pt modelId="{16DAF030-562B-4072-A889-A19E0C36D69A}" type="pres">
      <dgm:prSet presAssocID="{00F55C02-E71D-4839-8612-C05778E11278}" presName="rootText" presStyleLbl="node4" presStyleIdx="5" presStyleCnt="9" custScaleX="238640" custScaleY="144099" custLinFactNeighborX="-3035" custLinFactNeighborY="46528">
        <dgm:presLayoutVars>
          <dgm:chPref val="3"/>
        </dgm:presLayoutVars>
      </dgm:prSet>
      <dgm:spPr/>
    </dgm:pt>
    <dgm:pt modelId="{943DFD4D-B7F4-4182-BD12-16B4E43F34B1}" type="pres">
      <dgm:prSet presAssocID="{00F55C02-E71D-4839-8612-C05778E11278}" presName="rootConnector" presStyleLbl="node4" presStyleIdx="5" presStyleCnt="9"/>
      <dgm:spPr/>
    </dgm:pt>
    <dgm:pt modelId="{AA855925-DB8C-46C5-B2B0-D8E837E6853E}" type="pres">
      <dgm:prSet presAssocID="{00F55C02-E71D-4839-8612-C05778E11278}" presName="hierChild4" presStyleCnt="0"/>
      <dgm:spPr/>
    </dgm:pt>
    <dgm:pt modelId="{1F05BEFE-78B6-480C-A718-AA8FB79251B3}" type="pres">
      <dgm:prSet presAssocID="{00F55C02-E71D-4839-8612-C05778E11278}" presName="hierChild5" presStyleCnt="0"/>
      <dgm:spPr/>
    </dgm:pt>
    <dgm:pt modelId="{7AFF91B0-4400-4F9F-A445-49C6B45B0191}" type="pres">
      <dgm:prSet presAssocID="{B44DF3C9-AAD3-432E-A6D7-0D9E1A0C201A}" presName="hierChild5" presStyleCnt="0"/>
      <dgm:spPr/>
    </dgm:pt>
    <dgm:pt modelId="{22AAB069-AD45-48E0-BA86-0816F26D8385}" type="pres">
      <dgm:prSet presAssocID="{31AD5545-CF1F-44CC-AE3D-D042E6B1ED71}" presName="Name35" presStyleLbl="parChTrans1D4" presStyleIdx="6" presStyleCnt="9"/>
      <dgm:spPr/>
    </dgm:pt>
    <dgm:pt modelId="{C51E56CD-87D8-4BA1-99CF-D5E80D5E6759}" type="pres">
      <dgm:prSet presAssocID="{675D74F7-00C2-47A7-8AC9-006B7F80D4D2}" presName="hierRoot2" presStyleCnt="0">
        <dgm:presLayoutVars>
          <dgm:hierBranch val="init"/>
        </dgm:presLayoutVars>
      </dgm:prSet>
      <dgm:spPr/>
    </dgm:pt>
    <dgm:pt modelId="{9A6CF4B1-2C89-4890-A287-308C689D3C35}" type="pres">
      <dgm:prSet presAssocID="{675D74F7-00C2-47A7-8AC9-006B7F80D4D2}" presName="rootComposite" presStyleCnt="0"/>
      <dgm:spPr/>
    </dgm:pt>
    <dgm:pt modelId="{DFF7E138-473F-460C-B769-9217E4B9AB59}" type="pres">
      <dgm:prSet presAssocID="{675D74F7-00C2-47A7-8AC9-006B7F80D4D2}" presName="rootText" presStyleLbl="node4" presStyleIdx="6" presStyleCnt="9" custScaleX="334064" custScaleY="282614" custLinFactNeighborX="25889" custLinFactNeighborY="4707">
        <dgm:presLayoutVars>
          <dgm:chPref val="3"/>
        </dgm:presLayoutVars>
      </dgm:prSet>
      <dgm:spPr/>
    </dgm:pt>
    <dgm:pt modelId="{9F2DCD0E-703B-4FE3-8188-959CBBD50E52}" type="pres">
      <dgm:prSet presAssocID="{675D74F7-00C2-47A7-8AC9-006B7F80D4D2}" presName="rootConnector" presStyleLbl="node4" presStyleIdx="6" presStyleCnt="9"/>
      <dgm:spPr/>
    </dgm:pt>
    <dgm:pt modelId="{7F3F77B1-B4D5-4A8C-8D19-F34A03D36B7D}" type="pres">
      <dgm:prSet presAssocID="{675D74F7-00C2-47A7-8AC9-006B7F80D4D2}" presName="hierChild4" presStyleCnt="0"/>
      <dgm:spPr/>
    </dgm:pt>
    <dgm:pt modelId="{85CB4EBF-0411-4A55-8567-EB3F9EF65CE9}" type="pres">
      <dgm:prSet presAssocID="{4EDF80D5-E2ED-4948-A990-05292F47F5F1}" presName="Name37" presStyleLbl="parChTrans1D4" presStyleIdx="7" presStyleCnt="9"/>
      <dgm:spPr/>
    </dgm:pt>
    <dgm:pt modelId="{77141E5A-D818-4FD7-9CAC-066334CDDCE0}" type="pres">
      <dgm:prSet presAssocID="{07932AB3-DAC7-42A1-BFDA-E4D8FFF6FCFD}" presName="hierRoot2" presStyleCnt="0">
        <dgm:presLayoutVars>
          <dgm:hierBranch val="init"/>
        </dgm:presLayoutVars>
      </dgm:prSet>
      <dgm:spPr/>
    </dgm:pt>
    <dgm:pt modelId="{CD7DF3DD-47C3-4DC0-9D2E-938F80290AE9}" type="pres">
      <dgm:prSet presAssocID="{07932AB3-DAC7-42A1-BFDA-E4D8FFF6FCFD}" presName="rootComposite" presStyleCnt="0"/>
      <dgm:spPr/>
    </dgm:pt>
    <dgm:pt modelId="{EDD61C8D-9419-46BE-9C35-FE76ACB9F673}" type="pres">
      <dgm:prSet presAssocID="{07932AB3-DAC7-42A1-BFDA-E4D8FFF6FCFD}" presName="rootText" presStyleLbl="node4" presStyleIdx="7" presStyleCnt="9" custScaleX="243062" custScaleY="179151" custLinFactNeighborX="36030" custLinFactNeighborY="3387">
        <dgm:presLayoutVars>
          <dgm:chPref val="3"/>
        </dgm:presLayoutVars>
      </dgm:prSet>
      <dgm:spPr/>
    </dgm:pt>
    <dgm:pt modelId="{F4BE3C02-191A-4914-A65E-6E5150E934E5}" type="pres">
      <dgm:prSet presAssocID="{07932AB3-DAC7-42A1-BFDA-E4D8FFF6FCFD}" presName="rootConnector" presStyleLbl="node4" presStyleIdx="7" presStyleCnt="9"/>
      <dgm:spPr/>
    </dgm:pt>
    <dgm:pt modelId="{F0385558-CDBB-4390-A110-FC419C1BFB0B}" type="pres">
      <dgm:prSet presAssocID="{07932AB3-DAC7-42A1-BFDA-E4D8FFF6FCFD}" presName="hierChild4" presStyleCnt="0"/>
      <dgm:spPr/>
    </dgm:pt>
    <dgm:pt modelId="{62A1AEF8-1266-4947-B9E0-DED6CF5FE215}" type="pres">
      <dgm:prSet presAssocID="{07932AB3-DAC7-42A1-BFDA-E4D8FFF6FCFD}" presName="hierChild5" presStyleCnt="0"/>
      <dgm:spPr/>
    </dgm:pt>
    <dgm:pt modelId="{5A05FB90-55A0-459D-B348-B1456996BE7B}" type="pres">
      <dgm:prSet presAssocID="{0C1A5038-9953-4A9C-82DD-47FEF2CE7293}" presName="Name37" presStyleLbl="parChTrans1D4" presStyleIdx="8" presStyleCnt="9"/>
      <dgm:spPr/>
    </dgm:pt>
    <dgm:pt modelId="{2FB131B6-12C0-45F6-B538-C253562A35F9}" type="pres">
      <dgm:prSet presAssocID="{A613ED10-0C25-4035-9277-9D6297B01A6B}" presName="hierRoot2" presStyleCnt="0">
        <dgm:presLayoutVars>
          <dgm:hierBranch val="init"/>
        </dgm:presLayoutVars>
      </dgm:prSet>
      <dgm:spPr/>
    </dgm:pt>
    <dgm:pt modelId="{696E78E3-7504-493D-9B9D-E2951D1DCD6A}" type="pres">
      <dgm:prSet presAssocID="{A613ED10-0C25-4035-9277-9D6297B01A6B}" presName="rootComposite" presStyleCnt="0"/>
      <dgm:spPr/>
    </dgm:pt>
    <dgm:pt modelId="{CD150538-9489-40D8-BC7F-6FDFEE4C4C30}" type="pres">
      <dgm:prSet presAssocID="{A613ED10-0C25-4035-9277-9D6297B01A6B}" presName="rootText" presStyleLbl="node4" presStyleIdx="8" presStyleCnt="9" custScaleX="241331" custScaleY="143043" custLinFactNeighborX="37634" custLinFactNeighborY="-17242">
        <dgm:presLayoutVars>
          <dgm:chPref val="3"/>
        </dgm:presLayoutVars>
      </dgm:prSet>
      <dgm:spPr/>
    </dgm:pt>
    <dgm:pt modelId="{CA2085A3-89F0-4024-B231-A6BDCC4D50FB}" type="pres">
      <dgm:prSet presAssocID="{A613ED10-0C25-4035-9277-9D6297B01A6B}" presName="rootConnector" presStyleLbl="node4" presStyleIdx="8" presStyleCnt="9"/>
      <dgm:spPr/>
    </dgm:pt>
    <dgm:pt modelId="{63BFC8B2-EFF0-42F5-B35D-C4BAFB4E2F29}" type="pres">
      <dgm:prSet presAssocID="{A613ED10-0C25-4035-9277-9D6297B01A6B}" presName="hierChild4" presStyleCnt="0"/>
      <dgm:spPr/>
    </dgm:pt>
    <dgm:pt modelId="{EBEFF6AC-EC0C-43DF-BC16-56EAEBE95F16}" type="pres">
      <dgm:prSet presAssocID="{A613ED10-0C25-4035-9277-9D6297B01A6B}" presName="hierChild5" presStyleCnt="0"/>
      <dgm:spPr/>
    </dgm:pt>
    <dgm:pt modelId="{553C3C31-FCC2-4373-8028-0BBE77D42FCD}" type="pres">
      <dgm:prSet presAssocID="{675D74F7-00C2-47A7-8AC9-006B7F80D4D2}" presName="hierChild5" presStyleCnt="0"/>
      <dgm:spPr/>
    </dgm:pt>
    <dgm:pt modelId="{E3B8CC27-6688-44E4-B6DA-92884A9CBCDD}" type="pres">
      <dgm:prSet presAssocID="{0D4201C1-AD64-4A00-BF3B-3AC1717454D8}" presName="hierChild5" presStyleCnt="0"/>
      <dgm:spPr/>
    </dgm:pt>
    <dgm:pt modelId="{14AD118A-4EAD-47DF-981B-8AB7BA135C4A}" type="pres">
      <dgm:prSet presAssocID="{08DD32C0-C0FC-4DD5-84AF-4E2EAB308C03}" presName="hierChild5" presStyleCnt="0"/>
      <dgm:spPr/>
    </dgm:pt>
    <dgm:pt modelId="{E14A71EB-E120-4B1E-BE71-92886DAEF44C}" type="pres">
      <dgm:prSet presAssocID="{2E95448D-8BCA-4583-97C3-5F91102855A7}" presName="hierChild3" presStyleCnt="0"/>
      <dgm:spPr/>
    </dgm:pt>
  </dgm:ptLst>
  <dgm:cxnLst>
    <dgm:cxn modelId="{76DAFA0C-6B4D-45C4-BF02-88BAA03127DF}" type="presOf" srcId="{0C1A5038-9953-4A9C-82DD-47FEF2CE7293}" destId="{5A05FB90-55A0-459D-B348-B1456996BE7B}" srcOrd="0" destOrd="0" presId="urn:microsoft.com/office/officeart/2005/8/layout/orgChart1"/>
    <dgm:cxn modelId="{01790911-3958-42B6-847E-AB3B28943750}" type="presOf" srcId="{C4611EE5-EFE0-46AC-950E-3132C6CEABCF}" destId="{A5F9A042-1281-4414-8172-23598E354B06}" srcOrd="0" destOrd="0" presId="urn:microsoft.com/office/officeart/2005/8/layout/orgChart1"/>
    <dgm:cxn modelId="{DB2B7E1A-5FF6-42A5-82C9-12FBA8E1C3F2}" type="presOf" srcId="{07932AB3-DAC7-42A1-BFDA-E4D8FFF6FCFD}" destId="{EDD61C8D-9419-46BE-9C35-FE76ACB9F673}" srcOrd="0" destOrd="0" presId="urn:microsoft.com/office/officeart/2005/8/layout/orgChart1"/>
    <dgm:cxn modelId="{4816CE1D-1C22-40E0-8CB6-372FF6F3704B}" type="presOf" srcId="{1AE6A35D-7FFE-4407-AC6D-DDE24A9E07BF}" destId="{100AEA8D-03A5-437C-8613-FC101606CEE2}" srcOrd="0" destOrd="0" presId="urn:microsoft.com/office/officeart/2005/8/layout/orgChart1"/>
    <dgm:cxn modelId="{5FC8921E-AC65-4559-81EA-A38A2BF9C0D5}" srcId="{2E95448D-8BCA-4583-97C3-5F91102855A7}" destId="{08DD32C0-C0FC-4DD5-84AF-4E2EAB308C03}" srcOrd="0" destOrd="0" parTransId="{E83A912A-27D7-4E3E-B14D-364B2E3C7951}" sibTransId="{F55B9016-55DC-4018-977C-289E34723A1E}"/>
    <dgm:cxn modelId="{A0E7DA25-012A-4C5C-A9C5-0E79A1722C17}" type="presOf" srcId="{8783AEE8-1EF7-46EE-AFB9-8949856241A9}" destId="{8259A449-7034-426D-8928-EEBA1D3E434F}" srcOrd="0" destOrd="0" presId="urn:microsoft.com/office/officeart/2005/8/layout/orgChart1"/>
    <dgm:cxn modelId="{30B52927-FE85-45DF-872B-9502F0F026B7}" srcId="{2B74EE81-9BA1-4173-AFAD-3283B9481CA5}" destId="{5979B794-2641-4D78-830A-898BD3457A8C}" srcOrd="1" destOrd="0" parTransId="{5A4A377A-819B-4F0F-BF23-C32B2532FE1E}" sibTransId="{84713E34-6EAC-43C1-8C23-63BAEBBA8DB4}"/>
    <dgm:cxn modelId="{6069BC28-7755-4E2E-BECF-B6D8D60AF794}" srcId="{675D74F7-00C2-47A7-8AC9-006B7F80D4D2}" destId="{07932AB3-DAC7-42A1-BFDA-E4D8FFF6FCFD}" srcOrd="0" destOrd="0" parTransId="{4EDF80D5-E2ED-4948-A990-05292F47F5F1}" sibTransId="{1C1E1C18-6FD8-4B7B-804E-35E7FC5932C5}"/>
    <dgm:cxn modelId="{44EBC228-AD8A-4D47-B476-B0D265533D87}" type="presOf" srcId="{885ED398-90CA-4DCE-ADA5-D41788C8A5AF}" destId="{4FCC4005-D42A-47ED-A06C-B6BDA6CC0E2C}" srcOrd="0" destOrd="0" presId="urn:microsoft.com/office/officeart/2005/8/layout/orgChart1"/>
    <dgm:cxn modelId="{D576002E-E422-4298-9F80-4BC530038C8B}" type="presOf" srcId="{4EDF80D5-E2ED-4948-A990-05292F47F5F1}" destId="{85CB4EBF-0411-4A55-8567-EB3F9EF65CE9}" srcOrd="0" destOrd="0" presId="urn:microsoft.com/office/officeart/2005/8/layout/orgChart1"/>
    <dgm:cxn modelId="{3E4D8E2E-09E9-4896-861A-24D23D83EEB7}" srcId="{B44DF3C9-AAD3-432E-A6D7-0D9E1A0C201A}" destId="{00F55C02-E71D-4839-8612-C05778E11278}" srcOrd="1" destOrd="0" parTransId="{1AE6A35D-7FFE-4407-AC6D-DDE24A9E07BF}" sibTransId="{C2BF4690-A8EA-4B4B-974E-57A707C1E128}"/>
    <dgm:cxn modelId="{B9E84E33-D425-4F7B-A31E-310A9BE8B24F}" srcId="{675D74F7-00C2-47A7-8AC9-006B7F80D4D2}" destId="{A613ED10-0C25-4035-9277-9D6297B01A6B}" srcOrd="1" destOrd="0" parTransId="{0C1A5038-9953-4A9C-82DD-47FEF2CE7293}" sibTransId="{627BFA2C-FA2C-465A-B702-8619D01D5FBA}"/>
    <dgm:cxn modelId="{4CA21E36-618B-443A-BCBC-0E8F8C67BFDE}" type="presOf" srcId="{5979B794-2641-4D78-830A-898BD3457A8C}" destId="{150BECA4-4DAE-4DF8-BCDF-02DED56FB913}" srcOrd="1" destOrd="0" presId="urn:microsoft.com/office/officeart/2005/8/layout/orgChart1"/>
    <dgm:cxn modelId="{2D4A9339-9C2F-445D-B784-9C24DDE7ED54}" srcId="{08DD32C0-C0FC-4DD5-84AF-4E2EAB308C03}" destId="{0D4201C1-AD64-4A00-BF3B-3AC1717454D8}" srcOrd="0" destOrd="0" parTransId="{01FBBBDB-662A-495F-B74A-C75FFC8FBDFF}" sibTransId="{A689DBBC-2A27-47AB-AD4B-6639E9A60A75}"/>
    <dgm:cxn modelId="{5EADA639-F3EC-4E28-B833-BF26643452BE}" type="presOf" srcId="{2B74EE81-9BA1-4173-AFAD-3283B9481CA5}" destId="{9E74F9CA-DB87-4DAE-9877-44CA81C5B568}" srcOrd="0" destOrd="0" presId="urn:microsoft.com/office/officeart/2005/8/layout/orgChart1"/>
    <dgm:cxn modelId="{6531F840-7A2B-4BA7-B45F-6C2FFA93D4E0}" type="presOf" srcId="{2D23A432-B82E-4D24-913B-78DDD0C1E756}" destId="{51AB6AD7-D62B-413E-9F8C-73CD8602AA57}" srcOrd="0" destOrd="0" presId="urn:microsoft.com/office/officeart/2005/8/layout/orgChart1"/>
    <dgm:cxn modelId="{A931095D-6AF3-4765-810E-3954F7CD259C}" srcId="{0D4201C1-AD64-4A00-BF3B-3AC1717454D8}" destId="{675D74F7-00C2-47A7-8AC9-006B7F80D4D2}" srcOrd="2" destOrd="0" parTransId="{31AD5545-CF1F-44CC-AE3D-D042E6B1ED71}" sibTransId="{A3ABDF6F-C242-4A9C-80A5-FEE3A6034F39}"/>
    <dgm:cxn modelId="{7135F95E-8D92-49F0-9AA0-190FDDEB3BE8}" type="presOf" srcId="{E83A912A-27D7-4E3E-B14D-364B2E3C7951}" destId="{B4C6DD07-5151-4CAF-B880-5ACF7AF99D36}" srcOrd="0" destOrd="0" presId="urn:microsoft.com/office/officeart/2005/8/layout/orgChart1"/>
    <dgm:cxn modelId="{20C44541-D492-4654-8B62-AA894D42A5B7}" type="presOf" srcId="{01FBBBDB-662A-495F-B74A-C75FFC8FBDFF}" destId="{E6B70A5B-3044-4583-9028-D5C01E44EC2D}" srcOrd="0" destOrd="0" presId="urn:microsoft.com/office/officeart/2005/8/layout/orgChart1"/>
    <dgm:cxn modelId="{4FF33369-E9AD-4E4E-BEC6-8B38602DB56F}" srcId="{2D23A432-B82E-4D24-913B-78DDD0C1E756}" destId="{2E95448D-8BCA-4583-97C3-5F91102855A7}" srcOrd="0" destOrd="0" parTransId="{EE6DB1DC-EECC-4E24-8072-7A13295C20F6}" sibTransId="{00A61CE2-D86B-420E-BC1E-0EEBABD3EEE5}"/>
    <dgm:cxn modelId="{379E644E-65DE-42E1-9E57-A51D958E50CE}" srcId="{0D4201C1-AD64-4A00-BF3B-3AC1717454D8}" destId="{2B74EE81-9BA1-4173-AFAD-3283B9481CA5}" srcOrd="0" destOrd="0" parTransId="{8783AEE8-1EF7-46EE-AFB9-8949856241A9}" sibTransId="{BA2ED11B-A62C-4CC7-A029-51DBE2EA6630}"/>
    <dgm:cxn modelId="{FB0D1552-1A62-4A0E-8B33-1B03C88AAD3A}" type="presOf" srcId="{B44DF3C9-AAD3-432E-A6D7-0D9E1A0C201A}" destId="{9A433F45-F1F7-434B-8FBE-03EFDF597A70}" srcOrd="0" destOrd="0" presId="urn:microsoft.com/office/officeart/2005/8/layout/orgChart1"/>
    <dgm:cxn modelId="{90DF3A53-7903-414A-BDD4-2D1BAEE684F5}" type="presOf" srcId="{885ED398-90CA-4DCE-ADA5-D41788C8A5AF}" destId="{E706AFE3-1B56-4955-B5DC-2B9D49FB3861}" srcOrd="1" destOrd="0" presId="urn:microsoft.com/office/officeart/2005/8/layout/orgChart1"/>
    <dgm:cxn modelId="{8CF11D77-D637-45B6-B32E-EF6BDC54164C}" type="presOf" srcId="{0D4201C1-AD64-4A00-BF3B-3AC1717454D8}" destId="{B6E969A9-37E7-4DBE-951F-E6DCA1B0AF83}" srcOrd="1" destOrd="0" presId="urn:microsoft.com/office/officeart/2005/8/layout/orgChart1"/>
    <dgm:cxn modelId="{36B7367D-6564-41A0-BBB2-3781E1C4BCA4}" type="presOf" srcId="{00F55C02-E71D-4839-8612-C05778E11278}" destId="{16DAF030-562B-4072-A889-A19E0C36D69A}" srcOrd="0" destOrd="0" presId="urn:microsoft.com/office/officeart/2005/8/layout/orgChart1"/>
    <dgm:cxn modelId="{FE74F983-FBD4-4BEB-BF34-1D13D9CAE15B}" type="presOf" srcId="{3DA57F6B-0E19-4CF5-90DF-AEBC758A780D}" destId="{FD406395-B9C9-4193-AA1B-BBDB4A471465}" srcOrd="0" destOrd="0" presId="urn:microsoft.com/office/officeart/2005/8/layout/orgChart1"/>
    <dgm:cxn modelId="{E8F6DE84-D83D-454F-A084-97FFDC1A927A}" srcId="{0D4201C1-AD64-4A00-BF3B-3AC1717454D8}" destId="{B44DF3C9-AAD3-432E-A6D7-0D9E1A0C201A}" srcOrd="1" destOrd="0" parTransId="{4EC186EA-C93E-4A17-98E3-409654CE8570}" sibTransId="{9C643DF1-0B8E-4FA2-9827-41FE3686FBA9}"/>
    <dgm:cxn modelId="{B97E1494-1DF3-4C67-BD2F-A913D1D7F341}" type="presOf" srcId="{675D74F7-00C2-47A7-8AC9-006B7F80D4D2}" destId="{DFF7E138-473F-460C-B769-9217E4B9AB59}" srcOrd="0" destOrd="0" presId="urn:microsoft.com/office/officeart/2005/8/layout/orgChart1"/>
    <dgm:cxn modelId="{9A83DA9B-9B38-49EB-A75D-1B06CE9810F8}" type="presOf" srcId="{31AD5545-CF1F-44CC-AE3D-D042E6B1ED71}" destId="{22AAB069-AD45-48E0-BA86-0816F26D8385}" srcOrd="0" destOrd="0" presId="urn:microsoft.com/office/officeart/2005/8/layout/orgChart1"/>
    <dgm:cxn modelId="{C82FB4A0-C7BE-4F3C-B0C8-064126EACAAE}" type="presOf" srcId="{C4611EE5-EFE0-46AC-950E-3132C6CEABCF}" destId="{B8F7AE85-7F72-4CFA-B4D6-37D3F51052A8}" srcOrd="1" destOrd="0" presId="urn:microsoft.com/office/officeart/2005/8/layout/orgChart1"/>
    <dgm:cxn modelId="{5541B7A0-3873-478E-A9C5-F8167952828A}" type="presOf" srcId="{2E95448D-8BCA-4583-97C3-5F91102855A7}" destId="{25861A9D-E691-4E2D-8516-2E0708252491}" srcOrd="1" destOrd="0" presId="urn:microsoft.com/office/officeart/2005/8/layout/orgChart1"/>
    <dgm:cxn modelId="{A148F8A0-4CC7-449D-9403-BA955D98BEB5}" type="presOf" srcId="{00F55C02-E71D-4839-8612-C05778E11278}" destId="{943DFD4D-B7F4-4182-BD12-16B4E43F34B1}" srcOrd="1" destOrd="0" presId="urn:microsoft.com/office/officeart/2005/8/layout/orgChart1"/>
    <dgm:cxn modelId="{9373CDA7-5E5D-4FE8-BF5F-D84D37838D64}" type="presOf" srcId="{08DD32C0-C0FC-4DD5-84AF-4E2EAB308C03}" destId="{9897772B-F0DB-42F0-A8A7-3849DD87A456}" srcOrd="0" destOrd="0" presId="urn:microsoft.com/office/officeart/2005/8/layout/orgChart1"/>
    <dgm:cxn modelId="{7AFD32A8-FC38-4451-86A4-E0EF188AE592}" type="presOf" srcId="{0D4201C1-AD64-4A00-BF3B-3AC1717454D8}" destId="{297D4C3E-3DCD-46BA-B150-CB7E77EA0D3D}" srcOrd="0" destOrd="0" presId="urn:microsoft.com/office/officeart/2005/8/layout/orgChart1"/>
    <dgm:cxn modelId="{74D94CAD-E65F-44A7-B75B-354144CC1F97}" type="presOf" srcId="{A613ED10-0C25-4035-9277-9D6297B01A6B}" destId="{CD150538-9489-40D8-BC7F-6FDFEE4C4C30}" srcOrd="0" destOrd="0" presId="urn:microsoft.com/office/officeart/2005/8/layout/orgChart1"/>
    <dgm:cxn modelId="{A0A8E2AD-2559-43D7-9DA5-181D7FF9A28F}" type="presOf" srcId="{5979B794-2641-4D78-830A-898BD3457A8C}" destId="{555C36F2-CA66-49FC-8A43-185C6449F6CC}" srcOrd="0" destOrd="0" presId="urn:microsoft.com/office/officeart/2005/8/layout/orgChart1"/>
    <dgm:cxn modelId="{EC7EC2AF-E69F-48C2-8912-5FF375C6E93D}" srcId="{B44DF3C9-AAD3-432E-A6D7-0D9E1A0C201A}" destId="{C4611EE5-EFE0-46AC-950E-3132C6CEABCF}" srcOrd="0" destOrd="0" parTransId="{0976DF54-1420-4789-BA95-B6CDC0CD1494}" sibTransId="{6740985D-A944-43A4-9BFC-6903AF494AFC}"/>
    <dgm:cxn modelId="{6DE7CABE-E935-4296-8F2A-3FF1557271B2}" type="presOf" srcId="{B44DF3C9-AAD3-432E-A6D7-0D9E1A0C201A}" destId="{48E1880F-3F40-4813-8D69-13AEFBF96BCB}" srcOrd="1" destOrd="0" presId="urn:microsoft.com/office/officeart/2005/8/layout/orgChart1"/>
    <dgm:cxn modelId="{6681FDBE-6286-46F4-AF52-4D787C82390A}" type="presOf" srcId="{2B74EE81-9BA1-4173-AFAD-3283B9481CA5}" destId="{7FF03836-E034-4FB0-865C-4984CD896E7F}" srcOrd="1" destOrd="0" presId="urn:microsoft.com/office/officeart/2005/8/layout/orgChart1"/>
    <dgm:cxn modelId="{BD2BC7CA-C859-4DDF-94D6-87A9D3B61475}" type="presOf" srcId="{4EC186EA-C93E-4A17-98E3-409654CE8570}" destId="{2F2CA86A-4BB6-433F-97F4-B5243C0C1A5F}" srcOrd="0" destOrd="0" presId="urn:microsoft.com/office/officeart/2005/8/layout/orgChart1"/>
    <dgm:cxn modelId="{6B1C61D3-22A9-4966-8786-D4DC9CB17DB0}" type="presOf" srcId="{5A4A377A-819B-4F0F-BF23-C32B2532FE1E}" destId="{2AE7A7D2-65FD-4AA6-91E9-6528B57D284D}" srcOrd="0" destOrd="0" presId="urn:microsoft.com/office/officeart/2005/8/layout/orgChart1"/>
    <dgm:cxn modelId="{B26031D6-468E-4C6E-8071-9217DFFC455E}" type="presOf" srcId="{A613ED10-0C25-4035-9277-9D6297B01A6B}" destId="{CA2085A3-89F0-4024-B231-A6BDCC4D50FB}" srcOrd="1" destOrd="0" presId="urn:microsoft.com/office/officeart/2005/8/layout/orgChart1"/>
    <dgm:cxn modelId="{9C2108DB-A067-4FB7-A0A3-2033DB77A198}" srcId="{2B74EE81-9BA1-4173-AFAD-3283B9481CA5}" destId="{885ED398-90CA-4DCE-ADA5-D41788C8A5AF}" srcOrd="0" destOrd="0" parTransId="{3DA57F6B-0E19-4CF5-90DF-AEBC758A780D}" sibTransId="{0FAB8A10-63CA-4BDF-8584-EE86D0051295}"/>
    <dgm:cxn modelId="{A50F54DE-C6DE-4468-A497-FB53FDE8A7F9}" type="presOf" srcId="{2E95448D-8BCA-4583-97C3-5F91102855A7}" destId="{5B94CF1B-D47D-4969-8FC1-2AA6233B18F8}" srcOrd="0" destOrd="0" presId="urn:microsoft.com/office/officeart/2005/8/layout/orgChart1"/>
    <dgm:cxn modelId="{C1431EF6-658A-47EF-A6DA-36F824986ED2}" type="presOf" srcId="{675D74F7-00C2-47A7-8AC9-006B7F80D4D2}" destId="{9F2DCD0E-703B-4FE3-8188-959CBBD50E52}" srcOrd="1" destOrd="0" presId="urn:microsoft.com/office/officeart/2005/8/layout/orgChart1"/>
    <dgm:cxn modelId="{595613F7-69BF-4F4D-BFDE-48C749D2ACB2}" type="presOf" srcId="{07932AB3-DAC7-42A1-BFDA-E4D8FFF6FCFD}" destId="{F4BE3C02-191A-4914-A65E-6E5150E934E5}" srcOrd="1" destOrd="0" presId="urn:microsoft.com/office/officeart/2005/8/layout/orgChart1"/>
    <dgm:cxn modelId="{29EDFDFA-7D0A-4B32-864A-4F840527C1DD}" type="presOf" srcId="{08DD32C0-C0FC-4DD5-84AF-4E2EAB308C03}" destId="{34B214D8-B75A-4982-B485-490399470F7E}" srcOrd="1" destOrd="0" presId="urn:microsoft.com/office/officeart/2005/8/layout/orgChart1"/>
    <dgm:cxn modelId="{C477A2FC-B354-4935-8B38-941E8A0D7256}" type="presOf" srcId="{0976DF54-1420-4789-BA95-B6CDC0CD1494}" destId="{F5D46466-91BC-4A63-BA46-2A2C07A93EC7}" srcOrd="0" destOrd="0" presId="urn:microsoft.com/office/officeart/2005/8/layout/orgChart1"/>
    <dgm:cxn modelId="{D1F499C9-17A7-4ECA-BBD6-F61840540931}" type="presParOf" srcId="{51AB6AD7-D62B-413E-9F8C-73CD8602AA57}" destId="{E109E6EC-BDBD-4566-8974-64E7BBCDC6F0}" srcOrd="0" destOrd="0" presId="urn:microsoft.com/office/officeart/2005/8/layout/orgChart1"/>
    <dgm:cxn modelId="{9C64C128-A2E8-47D2-89BC-73A3B028E4AF}" type="presParOf" srcId="{E109E6EC-BDBD-4566-8974-64E7BBCDC6F0}" destId="{B8B5F796-4079-4A73-994D-EC93FD578157}" srcOrd="0" destOrd="0" presId="urn:microsoft.com/office/officeart/2005/8/layout/orgChart1"/>
    <dgm:cxn modelId="{9DB43828-9BC0-4E10-8CFB-3F6EB03CBE31}" type="presParOf" srcId="{B8B5F796-4079-4A73-994D-EC93FD578157}" destId="{5B94CF1B-D47D-4969-8FC1-2AA6233B18F8}" srcOrd="0" destOrd="0" presId="urn:microsoft.com/office/officeart/2005/8/layout/orgChart1"/>
    <dgm:cxn modelId="{5BEA7BF0-6700-42D6-8EAC-20D959A8E7F1}" type="presParOf" srcId="{B8B5F796-4079-4A73-994D-EC93FD578157}" destId="{25861A9D-E691-4E2D-8516-2E0708252491}" srcOrd="1" destOrd="0" presId="urn:microsoft.com/office/officeart/2005/8/layout/orgChart1"/>
    <dgm:cxn modelId="{2BC4916A-107B-4A8E-BE4E-2600DCF342E2}" type="presParOf" srcId="{E109E6EC-BDBD-4566-8974-64E7BBCDC6F0}" destId="{E02C55E9-EE27-41A9-8139-4E9C6E26EBFF}" srcOrd="1" destOrd="0" presId="urn:microsoft.com/office/officeart/2005/8/layout/orgChart1"/>
    <dgm:cxn modelId="{CF09830D-B332-4520-9398-086AD068E318}" type="presParOf" srcId="{E02C55E9-EE27-41A9-8139-4E9C6E26EBFF}" destId="{B4C6DD07-5151-4CAF-B880-5ACF7AF99D36}" srcOrd="0" destOrd="0" presId="urn:microsoft.com/office/officeart/2005/8/layout/orgChart1"/>
    <dgm:cxn modelId="{F713BFF4-14DC-41A7-8201-639DC044AF85}" type="presParOf" srcId="{E02C55E9-EE27-41A9-8139-4E9C6E26EBFF}" destId="{D8D90658-5052-4BD2-9CA2-74E7C5635855}" srcOrd="1" destOrd="0" presId="urn:microsoft.com/office/officeart/2005/8/layout/orgChart1"/>
    <dgm:cxn modelId="{25C71005-1C9D-4E38-8539-B321D323F5A2}" type="presParOf" srcId="{D8D90658-5052-4BD2-9CA2-74E7C5635855}" destId="{A84ACB1E-9C31-429E-9461-9630250C2BC8}" srcOrd="0" destOrd="0" presId="urn:microsoft.com/office/officeart/2005/8/layout/orgChart1"/>
    <dgm:cxn modelId="{7B477591-0F73-49DF-A1F1-81B6C0EE7F43}" type="presParOf" srcId="{A84ACB1E-9C31-429E-9461-9630250C2BC8}" destId="{9897772B-F0DB-42F0-A8A7-3849DD87A456}" srcOrd="0" destOrd="0" presId="urn:microsoft.com/office/officeart/2005/8/layout/orgChart1"/>
    <dgm:cxn modelId="{26A6FC51-7356-4157-BE06-966ADF2A10BC}" type="presParOf" srcId="{A84ACB1E-9C31-429E-9461-9630250C2BC8}" destId="{34B214D8-B75A-4982-B485-490399470F7E}" srcOrd="1" destOrd="0" presId="urn:microsoft.com/office/officeart/2005/8/layout/orgChart1"/>
    <dgm:cxn modelId="{7E1587CE-E4A1-4BCC-9768-AB4DFD3FF241}" type="presParOf" srcId="{D8D90658-5052-4BD2-9CA2-74E7C5635855}" destId="{C4264B05-0EB4-4A37-BBC1-3227492628E4}" srcOrd="1" destOrd="0" presId="urn:microsoft.com/office/officeart/2005/8/layout/orgChart1"/>
    <dgm:cxn modelId="{ACB4CDD3-4B1B-4145-AE94-CDC2AE13A12E}" type="presParOf" srcId="{C4264B05-0EB4-4A37-BBC1-3227492628E4}" destId="{E6B70A5B-3044-4583-9028-D5C01E44EC2D}" srcOrd="0" destOrd="0" presId="urn:microsoft.com/office/officeart/2005/8/layout/orgChart1"/>
    <dgm:cxn modelId="{6CA51560-84EE-410C-A707-93757479CE8B}" type="presParOf" srcId="{C4264B05-0EB4-4A37-BBC1-3227492628E4}" destId="{CBB310DB-EE1E-4A03-ADB1-D548881D0E47}" srcOrd="1" destOrd="0" presId="urn:microsoft.com/office/officeart/2005/8/layout/orgChart1"/>
    <dgm:cxn modelId="{D8511B8B-ADB1-4F81-9B63-8C51828A8EFB}" type="presParOf" srcId="{CBB310DB-EE1E-4A03-ADB1-D548881D0E47}" destId="{81A627D4-6524-4935-8DA7-FA393A5B8E4F}" srcOrd="0" destOrd="0" presId="urn:microsoft.com/office/officeart/2005/8/layout/orgChart1"/>
    <dgm:cxn modelId="{FBE03E58-3A22-4662-AE35-D66A4B9D0A37}" type="presParOf" srcId="{81A627D4-6524-4935-8DA7-FA393A5B8E4F}" destId="{297D4C3E-3DCD-46BA-B150-CB7E77EA0D3D}" srcOrd="0" destOrd="0" presId="urn:microsoft.com/office/officeart/2005/8/layout/orgChart1"/>
    <dgm:cxn modelId="{8E298E8A-5826-4832-8896-4BE627FF8E60}" type="presParOf" srcId="{81A627D4-6524-4935-8DA7-FA393A5B8E4F}" destId="{B6E969A9-37E7-4DBE-951F-E6DCA1B0AF83}" srcOrd="1" destOrd="0" presId="urn:microsoft.com/office/officeart/2005/8/layout/orgChart1"/>
    <dgm:cxn modelId="{8FFF4FB9-ED27-4C92-9348-5BCBB719F7DD}" type="presParOf" srcId="{CBB310DB-EE1E-4A03-ADB1-D548881D0E47}" destId="{27C49A81-B6CB-4A2D-9372-F883D062B61D}" srcOrd="1" destOrd="0" presId="urn:microsoft.com/office/officeart/2005/8/layout/orgChart1"/>
    <dgm:cxn modelId="{6D73F254-7B05-4AA8-910E-0AE7F0DE9EF8}" type="presParOf" srcId="{27C49A81-B6CB-4A2D-9372-F883D062B61D}" destId="{8259A449-7034-426D-8928-EEBA1D3E434F}" srcOrd="0" destOrd="0" presId="urn:microsoft.com/office/officeart/2005/8/layout/orgChart1"/>
    <dgm:cxn modelId="{F44228D4-37D2-4939-9005-F34FB76FB6BD}" type="presParOf" srcId="{27C49A81-B6CB-4A2D-9372-F883D062B61D}" destId="{939AD358-9AD7-41EA-9CCD-544C35E45D94}" srcOrd="1" destOrd="0" presId="urn:microsoft.com/office/officeart/2005/8/layout/orgChart1"/>
    <dgm:cxn modelId="{016B8537-54FD-45FA-A96B-C538C633C887}" type="presParOf" srcId="{939AD358-9AD7-41EA-9CCD-544C35E45D94}" destId="{1B1556EA-AED7-48E4-AC91-DEE3F696E665}" srcOrd="0" destOrd="0" presId="urn:microsoft.com/office/officeart/2005/8/layout/orgChart1"/>
    <dgm:cxn modelId="{FEB0DCEE-9B3C-4936-987D-DD3D720B09C8}" type="presParOf" srcId="{1B1556EA-AED7-48E4-AC91-DEE3F696E665}" destId="{9E74F9CA-DB87-4DAE-9877-44CA81C5B568}" srcOrd="0" destOrd="0" presId="urn:microsoft.com/office/officeart/2005/8/layout/orgChart1"/>
    <dgm:cxn modelId="{1BAFBA04-C173-4AB1-B62B-F5D8A44BF9D3}" type="presParOf" srcId="{1B1556EA-AED7-48E4-AC91-DEE3F696E665}" destId="{7FF03836-E034-4FB0-865C-4984CD896E7F}" srcOrd="1" destOrd="0" presId="urn:microsoft.com/office/officeart/2005/8/layout/orgChart1"/>
    <dgm:cxn modelId="{435E79DE-6284-4A32-8D39-7AED92B3594A}" type="presParOf" srcId="{939AD358-9AD7-41EA-9CCD-544C35E45D94}" destId="{4C586377-3EDF-49C9-97AC-22CDC7594F38}" srcOrd="1" destOrd="0" presId="urn:microsoft.com/office/officeart/2005/8/layout/orgChart1"/>
    <dgm:cxn modelId="{6EA6F758-F73B-4843-9A73-BDE7EE466A05}" type="presParOf" srcId="{4C586377-3EDF-49C9-97AC-22CDC7594F38}" destId="{FD406395-B9C9-4193-AA1B-BBDB4A471465}" srcOrd="0" destOrd="0" presId="urn:microsoft.com/office/officeart/2005/8/layout/orgChart1"/>
    <dgm:cxn modelId="{8751032E-56BF-4228-B40E-41148DC749EC}" type="presParOf" srcId="{4C586377-3EDF-49C9-97AC-22CDC7594F38}" destId="{FD1D5A72-80F0-4714-BE0A-44DB36F80FB1}" srcOrd="1" destOrd="0" presId="urn:microsoft.com/office/officeart/2005/8/layout/orgChart1"/>
    <dgm:cxn modelId="{D835F630-7DF1-40A5-B241-FD94B32839EE}" type="presParOf" srcId="{FD1D5A72-80F0-4714-BE0A-44DB36F80FB1}" destId="{68B7801D-DACB-4107-8BC4-8FF89A981051}" srcOrd="0" destOrd="0" presId="urn:microsoft.com/office/officeart/2005/8/layout/orgChart1"/>
    <dgm:cxn modelId="{240D1142-FC46-401C-925F-A3680F1BFDB5}" type="presParOf" srcId="{68B7801D-DACB-4107-8BC4-8FF89A981051}" destId="{4FCC4005-D42A-47ED-A06C-B6BDA6CC0E2C}" srcOrd="0" destOrd="0" presId="urn:microsoft.com/office/officeart/2005/8/layout/orgChart1"/>
    <dgm:cxn modelId="{7437EB88-D5E1-4589-8EC3-A7E8BC87AF14}" type="presParOf" srcId="{68B7801D-DACB-4107-8BC4-8FF89A981051}" destId="{E706AFE3-1B56-4955-B5DC-2B9D49FB3861}" srcOrd="1" destOrd="0" presId="urn:microsoft.com/office/officeart/2005/8/layout/orgChart1"/>
    <dgm:cxn modelId="{62AE5918-72E9-4DF6-85C7-6AA5B09C6274}" type="presParOf" srcId="{FD1D5A72-80F0-4714-BE0A-44DB36F80FB1}" destId="{2E7BB3C8-935C-40E6-98E3-B30D838CA941}" srcOrd="1" destOrd="0" presId="urn:microsoft.com/office/officeart/2005/8/layout/orgChart1"/>
    <dgm:cxn modelId="{0D7194C5-1A97-4E8E-9EC6-E64D03A9F76F}" type="presParOf" srcId="{FD1D5A72-80F0-4714-BE0A-44DB36F80FB1}" destId="{B6FFEA81-E0A3-4065-B87C-22BF23421E0D}" srcOrd="2" destOrd="0" presId="urn:microsoft.com/office/officeart/2005/8/layout/orgChart1"/>
    <dgm:cxn modelId="{3A62FD39-CFD7-48D3-815C-69BA2A4B87E9}" type="presParOf" srcId="{4C586377-3EDF-49C9-97AC-22CDC7594F38}" destId="{2AE7A7D2-65FD-4AA6-91E9-6528B57D284D}" srcOrd="2" destOrd="0" presId="urn:microsoft.com/office/officeart/2005/8/layout/orgChart1"/>
    <dgm:cxn modelId="{89F5ED52-0890-4A5A-99D1-05034734B6FF}" type="presParOf" srcId="{4C586377-3EDF-49C9-97AC-22CDC7594F38}" destId="{291711CC-13EE-41F1-A452-396A7E4884AF}" srcOrd="3" destOrd="0" presId="urn:microsoft.com/office/officeart/2005/8/layout/orgChart1"/>
    <dgm:cxn modelId="{57D2AD5D-EEC8-4D7F-89D7-4A5B7EF3BF74}" type="presParOf" srcId="{291711CC-13EE-41F1-A452-396A7E4884AF}" destId="{A7FE5BFA-13C7-4A53-89BE-498650636DEF}" srcOrd="0" destOrd="0" presId="urn:microsoft.com/office/officeart/2005/8/layout/orgChart1"/>
    <dgm:cxn modelId="{4E489A5E-5030-42B3-A3C0-8D50F4D899EC}" type="presParOf" srcId="{A7FE5BFA-13C7-4A53-89BE-498650636DEF}" destId="{555C36F2-CA66-49FC-8A43-185C6449F6CC}" srcOrd="0" destOrd="0" presId="urn:microsoft.com/office/officeart/2005/8/layout/orgChart1"/>
    <dgm:cxn modelId="{C15A6723-0150-462B-9524-22CD89C7C3D4}" type="presParOf" srcId="{A7FE5BFA-13C7-4A53-89BE-498650636DEF}" destId="{150BECA4-4DAE-4DF8-BCDF-02DED56FB913}" srcOrd="1" destOrd="0" presId="urn:microsoft.com/office/officeart/2005/8/layout/orgChart1"/>
    <dgm:cxn modelId="{A8C1BE85-396C-44AA-B480-39897900574E}" type="presParOf" srcId="{291711CC-13EE-41F1-A452-396A7E4884AF}" destId="{BFA5173D-BA9D-4A2A-9763-D3CB40E54BAF}" srcOrd="1" destOrd="0" presId="urn:microsoft.com/office/officeart/2005/8/layout/orgChart1"/>
    <dgm:cxn modelId="{27CFE768-EF72-4D43-BFE1-3882D419398A}" type="presParOf" srcId="{291711CC-13EE-41F1-A452-396A7E4884AF}" destId="{5E5D4C2F-7B46-47A4-B041-8F7FFFFF1D55}" srcOrd="2" destOrd="0" presId="urn:microsoft.com/office/officeart/2005/8/layout/orgChart1"/>
    <dgm:cxn modelId="{5BB10BEB-81A4-49A8-AC9F-65FCE9C66C4B}" type="presParOf" srcId="{939AD358-9AD7-41EA-9CCD-544C35E45D94}" destId="{9C0F78E9-E735-41B8-8329-7CB8C54C4F5B}" srcOrd="2" destOrd="0" presId="urn:microsoft.com/office/officeart/2005/8/layout/orgChart1"/>
    <dgm:cxn modelId="{BB6321C9-BCC7-4352-9101-75DAD2430C00}" type="presParOf" srcId="{27C49A81-B6CB-4A2D-9372-F883D062B61D}" destId="{2F2CA86A-4BB6-433F-97F4-B5243C0C1A5F}" srcOrd="2" destOrd="0" presId="urn:microsoft.com/office/officeart/2005/8/layout/orgChart1"/>
    <dgm:cxn modelId="{82753A5F-0CCC-47AF-9243-783C15D5E2CD}" type="presParOf" srcId="{27C49A81-B6CB-4A2D-9372-F883D062B61D}" destId="{A8B6F5B2-1A88-4F33-8905-3F4F86E73DDE}" srcOrd="3" destOrd="0" presId="urn:microsoft.com/office/officeart/2005/8/layout/orgChart1"/>
    <dgm:cxn modelId="{DE7D08D2-84FE-493E-AA62-32FF4B5FC48D}" type="presParOf" srcId="{A8B6F5B2-1A88-4F33-8905-3F4F86E73DDE}" destId="{2BFCE208-5525-4E8D-B7BE-052922B9FF7A}" srcOrd="0" destOrd="0" presId="urn:microsoft.com/office/officeart/2005/8/layout/orgChart1"/>
    <dgm:cxn modelId="{D4ACA63B-AF4D-41DC-96A2-0BCF449BB2EF}" type="presParOf" srcId="{2BFCE208-5525-4E8D-B7BE-052922B9FF7A}" destId="{9A433F45-F1F7-434B-8FBE-03EFDF597A70}" srcOrd="0" destOrd="0" presId="urn:microsoft.com/office/officeart/2005/8/layout/orgChart1"/>
    <dgm:cxn modelId="{6B01F010-B1D1-468F-BCE8-2F6F4545C756}" type="presParOf" srcId="{2BFCE208-5525-4E8D-B7BE-052922B9FF7A}" destId="{48E1880F-3F40-4813-8D69-13AEFBF96BCB}" srcOrd="1" destOrd="0" presId="urn:microsoft.com/office/officeart/2005/8/layout/orgChart1"/>
    <dgm:cxn modelId="{D4EB1DEC-8B18-4309-9C0E-D341B7556F6A}" type="presParOf" srcId="{A8B6F5B2-1A88-4F33-8905-3F4F86E73DDE}" destId="{56080C7B-436E-41D9-8663-FB11A29DF9BA}" srcOrd="1" destOrd="0" presId="urn:microsoft.com/office/officeart/2005/8/layout/orgChart1"/>
    <dgm:cxn modelId="{A9C3B4A2-929D-4121-94ED-3ABA56BD8BA2}" type="presParOf" srcId="{56080C7B-436E-41D9-8663-FB11A29DF9BA}" destId="{F5D46466-91BC-4A63-BA46-2A2C07A93EC7}" srcOrd="0" destOrd="0" presId="urn:microsoft.com/office/officeart/2005/8/layout/orgChart1"/>
    <dgm:cxn modelId="{949C1A85-AA5E-418C-A280-39B632BC8870}" type="presParOf" srcId="{56080C7B-436E-41D9-8663-FB11A29DF9BA}" destId="{1DC6A002-5972-4815-B9DC-D3A6C8929CF6}" srcOrd="1" destOrd="0" presId="urn:microsoft.com/office/officeart/2005/8/layout/orgChart1"/>
    <dgm:cxn modelId="{82FCC85A-96CF-4AEA-8232-869DC2F98B33}" type="presParOf" srcId="{1DC6A002-5972-4815-B9DC-D3A6C8929CF6}" destId="{A6D6D216-AECC-40F6-9391-7598288A3DD6}" srcOrd="0" destOrd="0" presId="urn:microsoft.com/office/officeart/2005/8/layout/orgChart1"/>
    <dgm:cxn modelId="{D2C26A85-3BD6-4C9D-BD33-038613B76130}" type="presParOf" srcId="{A6D6D216-AECC-40F6-9391-7598288A3DD6}" destId="{A5F9A042-1281-4414-8172-23598E354B06}" srcOrd="0" destOrd="0" presId="urn:microsoft.com/office/officeart/2005/8/layout/orgChart1"/>
    <dgm:cxn modelId="{23E0A5C6-7B4C-4F38-8688-B1E266A7D28B}" type="presParOf" srcId="{A6D6D216-AECC-40F6-9391-7598288A3DD6}" destId="{B8F7AE85-7F72-4CFA-B4D6-37D3F51052A8}" srcOrd="1" destOrd="0" presId="urn:microsoft.com/office/officeart/2005/8/layout/orgChart1"/>
    <dgm:cxn modelId="{73B14D05-5DA5-4304-847C-DC76BCA9C1A5}" type="presParOf" srcId="{1DC6A002-5972-4815-B9DC-D3A6C8929CF6}" destId="{ACFAAC54-98C4-4AED-81C8-6504354D1EAF}" srcOrd="1" destOrd="0" presId="urn:microsoft.com/office/officeart/2005/8/layout/orgChart1"/>
    <dgm:cxn modelId="{F93A1F25-89A8-4C30-A581-6DBA87E58F08}" type="presParOf" srcId="{1DC6A002-5972-4815-B9DC-D3A6C8929CF6}" destId="{292A888F-4465-4341-89B6-BA9A92E73954}" srcOrd="2" destOrd="0" presId="urn:microsoft.com/office/officeart/2005/8/layout/orgChart1"/>
    <dgm:cxn modelId="{014AC9A4-0812-4B4F-980C-B10AF4F146E8}" type="presParOf" srcId="{56080C7B-436E-41D9-8663-FB11A29DF9BA}" destId="{100AEA8D-03A5-437C-8613-FC101606CEE2}" srcOrd="2" destOrd="0" presId="urn:microsoft.com/office/officeart/2005/8/layout/orgChart1"/>
    <dgm:cxn modelId="{9D49943F-7AA9-4CC6-810E-931BB812CCE4}" type="presParOf" srcId="{56080C7B-436E-41D9-8663-FB11A29DF9BA}" destId="{84780C3F-8DB2-41DA-B268-8EB52170DFCA}" srcOrd="3" destOrd="0" presId="urn:microsoft.com/office/officeart/2005/8/layout/orgChart1"/>
    <dgm:cxn modelId="{5A96E5C7-95E0-4090-B426-482B022D1347}" type="presParOf" srcId="{84780C3F-8DB2-41DA-B268-8EB52170DFCA}" destId="{CEFAD4E2-9677-4733-866D-BED47791F8C8}" srcOrd="0" destOrd="0" presId="urn:microsoft.com/office/officeart/2005/8/layout/orgChart1"/>
    <dgm:cxn modelId="{9D87CC13-4F0C-40B1-9A19-0A358624E2EE}" type="presParOf" srcId="{CEFAD4E2-9677-4733-866D-BED47791F8C8}" destId="{16DAF030-562B-4072-A889-A19E0C36D69A}" srcOrd="0" destOrd="0" presId="urn:microsoft.com/office/officeart/2005/8/layout/orgChart1"/>
    <dgm:cxn modelId="{B34136F2-6B91-44E2-B05C-B8A246265758}" type="presParOf" srcId="{CEFAD4E2-9677-4733-866D-BED47791F8C8}" destId="{943DFD4D-B7F4-4182-BD12-16B4E43F34B1}" srcOrd="1" destOrd="0" presId="urn:microsoft.com/office/officeart/2005/8/layout/orgChart1"/>
    <dgm:cxn modelId="{A68BA608-354B-4DEE-BD39-BC972E7CD563}" type="presParOf" srcId="{84780C3F-8DB2-41DA-B268-8EB52170DFCA}" destId="{AA855925-DB8C-46C5-B2B0-D8E837E6853E}" srcOrd="1" destOrd="0" presId="urn:microsoft.com/office/officeart/2005/8/layout/orgChart1"/>
    <dgm:cxn modelId="{3149F256-6D8B-4A8D-A812-B3B96870675A}" type="presParOf" srcId="{84780C3F-8DB2-41DA-B268-8EB52170DFCA}" destId="{1F05BEFE-78B6-480C-A718-AA8FB79251B3}" srcOrd="2" destOrd="0" presId="urn:microsoft.com/office/officeart/2005/8/layout/orgChart1"/>
    <dgm:cxn modelId="{27D6A35F-4337-4FCE-8719-DAD1C20B1747}" type="presParOf" srcId="{A8B6F5B2-1A88-4F33-8905-3F4F86E73DDE}" destId="{7AFF91B0-4400-4F9F-A445-49C6B45B0191}" srcOrd="2" destOrd="0" presId="urn:microsoft.com/office/officeart/2005/8/layout/orgChart1"/>
    <dgm:cxn modelId="{2997FC00-655B-4CA0-81EA-12E0DBE8D3A8}" type="presParOf" srcId="{27C49A81-B6CB-4A2D-9372-F883D062B61D}" destId="{22AAB069-AD45-48E0-BA86-0816F26D8385}" srcOrd="4" destOrd="0" presId="urn:microsoft.com/office/officeart/2005/8/layout/orgChart1"/>
    <dgm:cxn modelId="{718CDBAC-9193-4FA2-9BD9-6903845FEBA7}" type="presParOf" srcId="{27C49A81-B6CB-4A2D-9372-F883D062B61D}" destId="{C51E56CD-87D8-4BA1-99CF-D5E80D5E6759}" srcOrd="5" destOrd="0" presId="urn:microsoft.com/office/officeart/2005/8/layout/orgChart1"/>
    <dgm:cxn modelId="{E3A7A906-31E1-4F04-B8FA-98E6824A6875}" type="presParOf" srcId="{C51E56CD-87D8-4BA1-99CF-D5E80D5E6759}" destId="{9A6CF4B1-2C89-4890-A287-308C689D3C35}" srcOrd="0" destOrd="0" presId="urn:microsoft.com/office/officeart/2005/8/layout/orgChart1"/>
    <dgm:cxn modelId="{2B86B545-778A-4915-BEE1-8A62FA9C9B04}" type="presParOf" srcId="{9A6CF4B1-2C89-4890-A287-308C689D3C35}" destId="{DFF7E138-473F-460C-B769-9217E4B9AB59}" srcOrd="0" destOrd="0" presId="urn:microsoft.com/office/officeart/2005/8/layout/orgChart1"/>
    <dgm:cxn modelId="{C9702534-F4C7-4445-B488-0F2EEE76A323}" type="presParOf" srcId="{9A6CF4B1-2C89-4890-A287-308C689D3C35}" destId="{9F2DCD0E-703B-4FE3-8188-959CBBD50E52}" srcOrd="1" destOrd="0" presId="urn:microsoft.com/office/officeart/2005/8/layout/orgChart1"/>
    <dgm:cxn modelId="{92A12AAE-787A-4037-BBB4-DF9DC12D6EFA}" type="presParOf" srcId="{C51E56CD-87D8-4BA1-99CF-D5E80D5E6759}" destId="{7F3F77B1-B4D5-4A8C-8D19-F34A03D36B7D}" srcOrd="1" destOrd="0" presId="urn:microsoft.com/office/officeart/2005/8/layout/orgChart1"/>
    <dgm:cxn modelId="{5248743B-3E12-4880-A74D-B0235E5AD38F}" type="presParOf" srcId="{7F3F77B1-B4D5-4A8C-8D19-F34A03D36B7D}" destId="{85CB4EBF-0411-4A55-8567-EB3F9EF65CE9}" srcOrd="0" destOrd="0" presId="urn:microsoft.com/office/officeart/2005/8/layout/orgChart1"/>
    <dgm:cxn modelId="{48DC5813-B5FD-4794-8CCA-A0E94C33341A}" type="presParOf" srcId="{7F3F77B1-B4D5-4A8C-8D19-F34A03D36B7D}" destId="{77141E5A-D818-4FD7-9CAC-066334CDDCE0}" srcOrd="1" destOrd="0" presId="urn:microsoft.com/office/officeart/2005/8/layout/orgChart1"/>
    <dgm:cxn modelId="{D2D4F778-C2C1-4AD1-A784-9CE348F33E14}" type="presParOf" srcId="{77141E5A-D818-4FD7-9CAC-066334CDDCE0}" destId="{CD7DF3DD-47C3-4DC0-9D2E-938F80290AE9}" srcOrd="0" destOrd="0" presId="urn:microsoft.com/office/officeart/2005/8/layout/orgChart1"/>
    <dgm:cxn modelId="{16C9AD2F-45D0-4855-B659-6ED4091F2A1B}" type="presParOf" srcId="{CD7DF3DD-47C3-4DC0-9D2E-938F80290AE9}" destId="{EDD61C8D-9419-46BE-9C35-FE76ACB9F673}" srcOrd="0" destOrd="0" presId="urn:microsoft.com/office/officeart/2005/8/layout/orgChart1"/>
    <dgm:cxn modelId="{20A153BD-B738-47F2-8C81-8F78E8F55C29}" type="presParOf" srcId="{CD7DF3DD-47C3-4DC0-9D2E-938F80290AE9}" destId="{F4BE3C02-191A-4914-A65E-6E5150E934E5}" srcOrd="1" destOrd="0" presId="urn:microsoft.com/office/officeart/2005/8/layout/orgChart1"/>
    <dgm:cxn modelId="{74A1A258-7B4D-47D2-9E25-F3929F26369F}" type="presParOf" srcId="{77141E5A-D818-4FD7-9CAC-066334CDDCE0}" destId="{F0385558-CDBB-4390-A110-FC419C1BFB0B}" srcOrd="1" destOrd="0" presId="urn:microsoft.com/office/officeart/2005/8/layout/orgChart1"/>
    <dgm:cxn modelId="{1C7F29FE-D1F3-42D7-BD9F-0CEE415F0ADA}" type="presParOf" srcId="{77141E5A-D818-4FD7-9CAC-066334CDDCE0}" destId="{62A1AEF8-1266-4947-B9E0-DED6CF5FE215}" srcOrd="2" destOrd="0" presId="urn:microsoft.com/office/officeart/2005/8/layout/orgChart1"/>
    <dgm:cxn modelId="{28199063-00F0-4613-BA10-7511B73A4935}" type="presParOf" srcId="{7F3F77B1-B4D5-4A8C-8D19-F34A03D36B7D}" destId="{5A05FB90-55A0-459D-B348-B1456996BE7B}" srcOrd="2" destOrd="0" presId="urn:microsoft.com/office/officeart/2005/8/layout/orgChart1"/>
    <dgm:cxn modelId="{71686A8A-CE67-4040-9ADE-37B48A8534C8}" type="presParOf" srcId="{7F3F77B1-B4D5-4A8C-8D19-F34A03D36B7D}" destId="{2FB131B6-12C0-45F6-B538-C253562A35F9}" srcOrd="3" destOrd="0" presId="urn:microsoft.com/office/officeart/2005/8/layout/orgChart1"/>
    <dgm:cxn modelId="{9686CC80-794C-4EED-AC68-C3CC8B73D776}" type="presParOf" srcId="{2FB131B6-12C0-45F6-B538-C253562A35F9}" destId="{696E78E3-7504-493D-9B9D-E2951D1DCD6A}" srcOrd="0" destOrd="0" presId="urn:microsoft.com/office/officeart/2005/8/layout/orgChart1"/>
    <dgm:cxn modelId="{02222BCA-CEE0-4278-8980-949F39E9F910}" type="presParOf" srcId="{696E78E3-7504-493D-9B9D-E2951D1DCD6A}" destId="{CD150538-9489-40D8-BC7F-6FDFEE4C4C30}" srcOrd="0" destOrd="0" presId="urn:microsoft.com/office/officeart/2005/8/layout/orgChart1"/>
    <dgm:cxn modelId="{4FDBDD57-A826-41A4-AA95-A50A28C01266}" type="presParOf" srcId="{696E78E3-7504-493D-9B9D-E2951D1DCD6A}" destId="{CA2085A3-89F0-4024-B231-A6BDCC4D50FB}" srcOrd="1" destOrd="0" presId="urn:microsoft.com/office/officeart/2005/8/layout/orgChart1"/>
    <dgm:cxn modelId="{3F37B4F8-659B-4ABF-9E05-1BD81E436F8B}" type="presParOf" srcId="{2FB131B6-12C0-45F6-B538-C253562A35F9}" destId="{63BFC8B2-EFF0-42F5-B35D-C4BAFB4E2F29}" srcOrd="1" destOrd="0" presId="urn:microsoft.com/office/officeart/2005/8/layout/orgChart1"/>
    <dgm:cxn modelId="{D9E515B0-19A4-4FFD-B049-05E34894117A}" type="presParOf" srcId="{2FB131B6-12C0-45F6-B538-C253562A35F9}" destId="{EBEFF6AC-EC0C-43DF-BC16-56EAEBE95F16}" srcOrd="2" destOrd="0" presId="urn:microsoft.com/office/officeart/2005/8/layout/orgChart1"/>
    <dgm:cxn modelId="{88C182A1-7F79-4999-81CF-0F99076D848A}" type="presParOf" srcId="{C51E56CD-87D8-4BA1-99CF-D5E80D5E6759}" destId="{553C3C31-FCC2-4373-8028-0BBE77D42FCD}" srcOrd="2" destOrd="0" presId="urn:microsoft.com/office/officeart/2005/8/layout/orgChart1"/>
    <dgm:cxn modelId="{9C1A268D-6A89-4424-923F-E2B9524C0641}" type="presParOf" srcId="{CBB310DB-EE1E-4A03-ADB1-D548881D0E47}" destId="{E3B8CC27-6688-44E4-B6DA-92884A9CBCDD}" srcOrd="2" destOrd="0" presId="urn:microsoft.com/office/officeart/2005/8/layout/orgChart1"/>
    <dgm:cxn modelId="{E178A0AB-EB4F-4509-B640-A7D383D7F28C}" type="presParOf" srcId="{D8D90658-5052-4BD2-9CA2-74E7C5635855}" destId="{14AD118A-4EAD-47DF-981B-8AB7BA135C4A}" srcOrd="2" destOrd="0" presId="urn:microsoft.com/office/officeart/2005/8/layout/orgChart1"/>
    <dgm:cxn modelId="{8667DE0D-58CB-4F74-95FB-47BC8710CCCD}" type="presParOf" srcId="{E109E6EC-BDBD-4566-8974-64E7BBCDC6F0}" destId="{E14A71EB-E120-4B1E-BE71-92886DAEF44C}" srcOrd="2" destOrd="0" presId="urn:microsoft.com/office/officeart/2005/8/layout/orgChart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05FB90-55A0-459D-B348-B1456996BE7B}">
      <dsp:nvSpPr>
        <dsp:cNvPr id="0" name=""/>
        <dsp:cNvSpPr/>
      </dsp:nvSpPr>
      <dsp:spPr>
        <a:xfrm>
          <a:off x="6206683" y="3530131"/>
          <a:ext cx="491224" cy="1294676"/>
        </a:xfrm>
        <a:custGeom>
          <a:avLst/>
          <a:gdLst/>
          <a:ahLst/>
          <a:cxnLst/>
          <a:rect l="0" t="0" r="0" b="0"/>
          <a:pathLst>
            <a:path>
              <a:moveTo>
                <a:pt x="0" y="0"/>
              </a:moveTo>
              <a:lnTo>
                <a:pt x="0" y="1294676"/>
              </a:lnTo>
              <a:lnTo>
                <a:pt x="491224" y="1294676"/>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5CB4EBF-0411-4A55-8567-EB3F9EF65CE9}">
      <dsp:nvSpPr>
        <dsp:cNvPr id="0" name=""/>
        <dsp:cNvSpPr/>
      </dsp:nvSpPr>
      <dsp:spPr>
        <a:xfrm>
          <a:off x="6206683" y="3530131"/>
          <a:ext cx="476892" cy="539258"/>
        </a:xfrm>
        <a:custGeom>
          <a:avLst/>
          <a:gdLst/>
          <a:ahLst/>
          <a:cxnLst/>
          <a:rect l="0" t="0" r="0" b="0"/>
          <a:pathLst>
            <a:path>
              <a:moveTo>
                <a:pt x="0" y="0"/>
              </a:moveTo>
              <a:lnTo>
                <a:pt x="0" y="539258"/>
              </a:lnTo>
              <a:lnTo>
                <a:pt x="476892" y="539258"/>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AAB069-AD45-48E0-BA86-0816F26D8385}">
      <dsp:nvSpPr>
        <dsp:cNvPr id="0" name=""/>
        <dsp:cNvSpPr/>
      </dsp:nvSpPr>
      <dsp:spPr>
        <a:xfrm>
          <a:off x="4348065" y="2166741"/>
          <a:ext cx="2965039" cy="193367"/>
        </a:xfrm>
        <a:custGeom>
          <a:avLst/>
          <a:gdLst/>
          <a:ahLst/>
          <a:cxnLst/>
          <a:rect l="0" t="0" r="0" b="0"/>
          <a:pathLst>
            <a:path>
              <a:moveTo>
                <a:pt x="0" y="0"/>
              </a:moveTo>
              <a:lnTo>
                <a:pt x="0" y="106427"/>
              </a:lnTo>
              <a:lnTo>
                <a:pt x="2965039" y="106427"/>
              </a:lnTo>
              <a:lnTo>
                <a:pt x="2965039" y="193367"/>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00AEA8D-03A5-437C-8613-FC101606CEE2}">
      <dsp:nvSpPr>
        <dsp:cNvPr id="0" name=""/>
        <dsp:cNvSpPr/>
      </dsp:nvSpPr>
      <dsp:spPr>
        <a:xfrm>
          <a:off x="3924213" y="3515492"/>
          <a:ext cx="252729" cy="1307055"/>
        </a:xfrm>
        <a:custGeom>
          <a:avLst/>
          <a:gdLst/>
          <a:ahLst/>
          <a:cxnLst/>
          <a:rect l="0" t="0" r="0" b="0"/>
          <a:pathLst>
            <a:path>
              <a:moveTo>
                <a:pt x="0" y="0"/>
              </a:moveTo>
              <a:lnTo>
                <a:pt x="0" y="1307055"/>
              </a:lnTo>
              <a:lnTo>
                <a:pt x="252729" y="1307055"/>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5D46466-91BC-4A63-BA46-2A2C07A93EC7}">
      <dsp:nvSpPr>
        <dsp:cNvPr id="0" name=""/>
        <dsp:cNvSpPr/>
      </dsp:nvSpPr>
      <dsp:spPr>
        <a:xfrm>
          <a:off x="3924213" y="3515492"/>
          <a:ext cx="235986" cy="589673"/>
        </a:xfrm>
        <a:custGeom>
          <a:avLst/>
          <a:gdLst/>
          <a:ahLst/>
          <a:cxnLst/>
          <a:rect l="0" t="0" r="0" b="0"/>
          <a:pathLst>
            <a:path>
              <a:moveTo>
                <a:pt x="0" y="0"/>
              </a:moveTo>
              <a:lnTo>
                <a:pt x="0" y="589673"/>
              </a:lnTo>
              <a:lnTo>
                <a:pt x="235986" y="589673"/>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F2CA86A-4BB6-433F-97F4-B5243C0C1A5F}">
      <dsp:nvSpPr>
        <dsp:cNvPr id="0" name=""/>
        <dsp:cNvSpPr/>
      </dsp:nvSpPr>
      <dsp:spPr>
        <a:xfrm>
          <a:off x="4348065" y="2166741"/>
          <a:ext cx="402996" cy="279682"/>
        </a:xfrm>
        <a:custGeom>
          <a:avLst/>
          <a:gdLst/>
          <a:ahLst/>
          <a:cxnLst/>
          <a:rect l="0" t="0" r="0" b="0"/>
          <a:pathLst>
            <a:path>
              <a:moveTo>
                <a:pt x="0" y="0"/>
              </a:moveTo>
              <a:lnTo>
                <a:pt x="0" y="192742"/>
              </a:lnTo>
              <a:lnTo>
                <a:pt x="402996" y="192742"/>
              </a:lnTo>
              <a:lnTo>
                <a:pt x="402996" y="27968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AE7A7D2-65FD-4AA6-91E9-6528B57D284D}">
      <dsp:nvSpPr>
        <dsp:cNvPr id="0" name=""/>
        <dsp:cNvSpPr/>
      </dsp:nvSpPr>
      <dsp:spPr>
        <a:xfrm>
          <a:off x="350762" y="3509713"/>
          <a:ext cx="193314" cy="1314353"/>
        </a:xfrm>
        <a:custGeom>
          <a:avLst/>
          <a:gdLst/>
          <a:ahLst/>
          <a:cxnLst/>
          <a:rect l="0" t="0" r="0" b="0"/>
          <a:pathLst>
            <a:path>
              <a:moveTo>
                <a:pt x="0" y="0"/>
              </a:moveTo>
              <a:lnTo>
                <a:pt x="0" y="1314353"/>
              </a:lnTo>
              <a:lnTo>
                <a:pt x="193314" y="1314353"/>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406395-B9C9-4193-AA1B-BBDB4A471465}">
      <dsp:nvSpPr>
        <dsp:cNvPr id="0" name=""/>
        <dsp:cNvSpPr/>
      </dsp:nvSpPr>
      <dsp:spPr>
        <a:xfrm>
          <a:off x="350762" y="3509713"/>
          <a:ext cx="191600" cy="557354"/>
        </a:xfrm>
        <a:custGeom>
          <a:avLst/>
          <a:gdLst/>
          <a:ahLst/>
          <a:cxnLst/>
          <a:rect l="0" t="0" r="0" b="0"/>
          <a:pathLst>
            <a:path>
              <a:moveTo>
                <a:pt x="0" y="0"/>
              </a:moveTo>
              <a:lnTo>
                <a:pt x="0" y="557354"/>
              </a:lnTo>
              <a:lnTo>
                <a:pt x="191600" y="557354"/>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259A449-7034-426D-8928-EEBA1D3E434F}">
      <dsp:nvSpPr>
        <dsp:cNvPr id="0" name=""/>
        <dsp:cNvSpPr/>
      </dsp:nvSpPr>
      <dsp:spPr>
        <a:xfrm>
          <a:off x="1753813" y="2166741"/>
          <a:ext cx="2594252" cy="174596"/>
        </a:xfrm>
        <a:custGeom>
          <a:avLst/>
          <a:gdLst/>
          <a:ahLst/>
          <a:cxnLst/>
          <a:rect l="0" t="0" r="0" b="0"/>
          <a:pathLst>
            <a:path>
              <a:moveTo>
                <a:pt x="2594252" y="0"/>
              </a:moveTo>
              <a:lnTo>
                <a:pt x="2594252" y="87656"/>
              </a:lnTo>
              <a:lnTo>
                <a:pt x="0" y="87656"/>
              </a:lnTo>
              <a:lnTo>
                <a:pt x="0" y="174596"/>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6B70A5B-3044-4583-9028-D5C01E44EC2D}">
      <dsp:nvSpPr>
        <dsp:cNvPr id="0" name=""/>
        <dsp:cNvSpPr/>
      </dsp:nvSpPr>
      <dsp:spPr>
        <a:xfrm>
          <a:off x="4302345" y="1624322"/>
          <a:ext cx="91440" cy="173880"/>
        </a:xfrm>
        <a:custGeom>
          <a:avLst/>
          <a:gdLst/>
          <a:ahLst/>
          <a:cxnLst/>
          <a:rect l="0" t="0" r="0" b="0"/>
          <a:pathLst>
            <a:path>
              <a:moveTo>
                <a:pt x="45720" y="0"/>
              </a:moveTo>
              <a:lnTo>
                <a:pt x="45720" y="173880"/>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4C6DD07-5151-4CAF-B880-5ACF7AF99D36}">
      <dsp:nvSpPr>
        <dsp:cNvPr id="0" name=""/>
        <dsp:cNvSpPr/>
      </dsp:nvSpPr>
      <dsp:spPr>
        <a:xfrm>
          <a:off x="4302345" y="862896"/>
          <a:ext cx="91440" cy="173880"/>
        </a:xfrm>
        <a:custGeom>
          <a:avLst/>
          <a:gdLst/>
          <a:ahLst/>
          <a:cxnLst/>
          <a:rect l="0" t="0" r="0" b="0"/>
          <a:pathLst>
            <a:path>
              <a:moveTo>
                <a:pt x="45720" y="0"/>
              </a:moveTo>
              <a:lnTo>
                <a:pt x="45720" y="173880"/>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B94CF1B-D47D-4969-8FC1-2AA6233B18F8}">
      <dsp:nvSpPr>
        <dsp:cNvPr id="0" name=""/>
        <dsp:cNvSpPr/>
      </dsp:nvSpPr>
      <dsp:spPr>
        <a:xfrm>
          <a:off x="1803387" y="495409"/>
          <a:ext cx="5089356" cy="367487"/>
        </a:xfrm>
        <a:prstGeom prst="rect">
          <a:avLst/>
        </a:prstGeom>
        <a:solidFill>
          <a:srgbClr val="007832"/>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dirty="0"/>
            <a:t>230 organisations participated </a:t>
          </a:r>
        </a:p>
      </dsp:txBody>
      <dsp:txXfrm>
        <a:off x="1803387" y="495409"/>
        <a:ext cx="5089356" cy="367487"/>
      </dsp:txXfrm>
    </dsp:sp>
    <dsp:sp modelId="{9897772B-F0DB-42F0-A8A7-3849DD87A456}">
      <dsp:nvSpPr>
        <dsp:cNvPr id="0" name=""/>
        <dsp:cNvSpPr/>
      </dsp:nvSpPr>
      <dsp:spPr>
        <a:xfrm>
          <a:off x="1791890" y="1036776"/>
          <a:ext cx="5112349" cy="587545"/>
        </a:xfrm>
        <a:prstGeom prst="rect">
          <a:avLst/>
        </a:prstGeom>
        <a:solidFill>
          <a:srgbClr val="007832"/>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dirty="0"/>
            <a:t>46,645 people with a chronic condition identified for the period 1st October 2019 to 31st March 2021</a:t>
          </a:r>
        </a:p>
      </dsp:txBody>
      <dsp:txXfrm>
        <a:off x="1791890" y="1036776"/>
        <a:ext cx="5112349" cy="587545"/>
      </dsp:txXfrm>
    </dsp:sp>
    <dsp:sp modelId="{297D4C3E-3DCD-46BA-B150-CB7E77EA0D3D}">
      <dsp:nvSpPr>
        <dsp:cNvPr id="0" name=""/>
        <dsp:cNvSpPr/>
      </dsp:nvSpPr>
      <dsp:spPr>
        <a:xfrm>
          <a:off x="1791890" y="1798202"/>
          <a:ext cx="5112349" cy="368538"/>
        </a:xfrm>
        <a:prstGeom prst="rect">
          <a:avLst/>
        </a:prstGeom>
        <a:solidFill>
          <a:srgbClr val="007832"/>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dirty="0"/>
            <a:t>1,076 people selected for inclusion</a:t>
          </a:r>
        </a:p>
      </dsp:txBody>
      <dsp:txXfrm>
        <a:off x="1791890" y="1798202"/>
        <a:ext cx="5112349" cy="368538"/>
      </dsp:txXfrm>
    </dsp:sp>
    <dsp:sp modelId="{9E74F9CA-DB87-4DAE-9877-44CA81C5B568}">
      <dsp:nvSpPr>
        <dsp:cNvPr id="0" name=""/>
        <dsp:cNvSpPr/>
      </dsp:nvSpPr>
      <dsp:spPr>
        <a:xfrm>
          <a:off x="0" y="2341337"/>
          <a:ext cx="3507626" cy="1168375"/>
        </a:xfrm>
        <a:prstGeom prst="rect">
          <a:avLst/>
        </a:prstGeom>
        <a:solidFill>
          <a:srgbClr val="007832"/>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dirty="0"/>
            <a:t>2,469 </a:t>
          </a:r>
          <a:br>
            <a:rPr lang="en-GB" sz="1500" kern="1200" dirty="0"/>
          </a:br>
          <a:r>
            <a:rPr lang="en-GB" sz="1500" kern="1200" dirty="0"/>
            <a:t>community/secondary/tertiary clinician questionnaires requested from different sources for the same person</a:t>
          </a:r>
        </a:p>
      </dsp:txBody>
      <dsp:txXfrm>
        <a:off x="0" y="2341337"/>
        <a:ext cx="3507626" cy="1168375"/>
      </dsp:txXfrm>
    </dsp:sp>
    <dsp:sp modelId="{4FCC4005-D42A-47ED-A06C-B6BDA6CC0E2C}">
      <dsp:nvSpPr>
        <dsp:cNvPr id="0" name=""/>
        <dsp:cNvSpPr/>
      </dsp:nvSpPr>
      <dsp:spPr>
        <a:xfrm>
          <a:off x="542362" y="3695189"/>
          <a:ext cx="2023700" cy="743755"/>
        </a:xfrm>
        <a:prstGeom prst="rect">
          <a:avLst/>
        </a:prstGeom>
        <a:solidFill>
          <a:srgbClr val="007832"/>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dirty="0"/>
            <a:t>887 questionnaires cancelled/excluded and 753 not returned</a:t>
          </a:r>
        </a:p>
      </dsp:txBody>
      <dsp:txXfrm>
        <a:off x="542362" y="3695189"/>
        <a:ext cx="2023700" cy="743755"/>
      </dsp:txXfrm>
    </dsp:sp>
    <dsp:sp modelId="{555C36F2-CA66-49FC-8A43-185C6449F6CC}">
      <dsp:nvSpPr>
        <dsp:cNvPr id="0" name=""/>
        <dsp:cNvSpPr/>
      </dsp:nvSpPr>
      <dsp:spPr>
        <a:xfrm>
          <a:off x="544076" y="4526191"/>
          <a:ext cx="2024172" cy="595750"/>
        </a:xfrm>
        <a:prstGeom prst="rect">
          <a:avLst/>
        </a:prstGeom>
        <a:solidFill>
          <a:srgbClr val="007832"/>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dirty="0"/>
            <a:t>829 questionnaires  returned and included</a:t>
          </a:r>
        </a:p>
      </dsp:txBody>
      <dsp:txXfrm>
        <a:off x="544076" y="4526191"/>
        <a:ext cx="2024172" cy="595750"/>
      </dsp:txXfrm>
    </dsp:sp>
    <dsp:sp modelId="{9A433F45-F1F7-434B-8FBE-03EFDF597A70}">
      <dsp:nvSpPr>
        <dsp:cNvPr id="0" name=""/>
        <dsp:cNvSpPr/>
      </dsp:nvSpPr>
      <dsp:spPr>
        <a:xfrm>
          <a:off x="3717501" y="2446423"/>
          <a:ext cx="2067120" cy="1069069"/>
        </a:xfrm>
        <a:prstGeom prst="rect">
          <a:avLst/>
        </a:prstGeom>
        <a:solidFill>
          <a:srgbClr val="007832"/>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dirty="0"/>
            <a:t>839</a:t>
          </a:r>
          <a:br>
            <a:rPr lang="en-GB" sz="1500" kern="1200" dirty="0"/>
          </a:br>
          <a:r>
            <a:rPr lang="en-GB" sz="1500" kern="1200" dirty="0"/>
            <a:t>primary care clinician questionnaires requested</a:t>
          </a:r>
        </a:p>
      </dsp:txBody>
      <dsp:txXfrm>
        <a:off x="3717501" y="2446423"/>
        <a:ext cx="2067120" cy="1069069"/>
      </dsp:txXfrm>
    </dsp:sp>
    <dsp:sp modelId="{A5F9A042-1281-4414-8172-23598E354B06}">
      <dsp:nvSpPr>
        <dsp:cNvPr id="0" name=""/>
        <dsp:cNvSpPr/>
      </dsp:nvSpPr>
      <dsp:spPr>
        <a:xfrm>
          <a:off x="4160200" y="3818072"/>
          <a:ext cx="1982275" cy="574185"/>
        </a:xfrm>
        <a:prstGeom prst="rect">
          <a:avLst/>
        </a:prstGeom>
        <a:solidFill>
          <a:srgbClr val="007832"/>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dirty="0"/>
            <a:t>672 questionnaires not returned </a:t>
          </a:r>
        </a:p>
      </dsp:txBody>
      <dsp:txXfrm>
        <a:off x="4160200" y="3818072"/>
        <a:ext cx="1982275" cy="574185"/>
      </dsp:txXfrm>
    </dsp:sp>
    <dsp:sp modelId="{16DAF030-562B-4072-A889-A19E0C36D69A}">
      <dsp:nvSpPr>
        <dsp:cNvPr id="0" name=""/>
        <dsp:cNvSpPr/>
      </dsp:nvSpPr>
      <dsp:spPr>
        <a:xfrm>
          <a:off x="4176942" y="4524262"/>
          <a:ext cx="1975941" cy="596570"/>
        </a:xfrm>
        <a:prstGeom prst="rect">
          <a:avLst/>
        </a:prstGeom>
        <a:solidFill>
          <a:srgbClr val="007832"/>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dirty="0"/>
            <a:t>167 questionnaires returned and included</a:t>
          </a:r>
        </a:p>
      </dsp:txBody>
      <dsp:txXfrm>
        <a:off x="4176942" y="4524262"/>
        <a:ext cx="1975941" cy="596570"/>
      </dsp:txXfrm>
    </dsp:sp>
    <dsp:sp modelId="{DFF7E138-473F-460C-B769-9217E4B9AB59}">
      <dsp:nvSpPr>
        <dsp:cNvPr id="0" name=""/>
        <dsp:cNvSpPr/>
      </dsp:nvSpPr>
      <dsp:spPr>
        <a:xfrm>
          <a:off x="5930078" y="2360108"/>
          <a:ext cx="2766052" cy="1170023"/>
        </a:xfrm>
        <a:prstGeom prst="rect">
          <a:avLst/>
        </a:prstGeom>
        <a:solidFill>
          <a:srgbClr val="007832"/>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dirty="0"/>
            <a:t>1,230 </a:t>
          </a:r>
          <a:br>
            <a:rPr lang="en-GB" sz="1500" kern="1200" dirty="0"/>
          </a:br>
          <a:r>
            <a:rPr lang="en-GB" sz="1500" kern="1200" dirty="0"/>
            <a:t>sets of case notes requested from different sources for the same person</a:t>
          </a:r>
        </a:p>
      </dsp:txBody>
      <dsp:txXfrm>
        <a:off x="5930078" y="2360108"/>
        <a:ext cx="2766052" cy="1170023"/>
      </dsp:txXfrm>
    </dsp:sp>
    <dsp:sp modelId="{EDD61C8D-9419-46BE-9C35-FE76ACB9F673}">
      <dsp:nvSpPr>
        <dsp:cNvPr id="0" name=""/>
        <dsp:cNvSpPr/>
      </dsp:nvSpPr>
      <dsp:spPr>
        <a:xfrm>
          <a:off x="6683575" y="3698546"/>
          <a:ext cx="2012555" cy="741685"/>
        </a:xfrm>
        <a:prstGeom prst="rect">
          <a:avLst/>
        </a:prstGeom>
        <a:solidFill>
          <a:srgbClr val="007832"/>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497 sets of case notes </a:t>
          </a:r>
          <a:r>
            <a:rPr lang="en-GB" sz="1500" kern="1200" dirty="0"/>
            <a:t>cancelled/excluded and 295 not returned</a:t>
          </a:r>
        </a:p>
      </dsp:txBody>
      <dsp:txXfrm>
        <a:off x="6683575" y="3698546"/>
        <a:ext cx="2012555" cy="741685"/>
      </dsp:txXfrm>
    </dsp:sp>
    <dsp:sp modelId="{CD150538-9489-40D8-BC7F-6FDFEE4C4C30}">
      <dsp:nvSpPr>
        <dsp:cNvPr id="0" name=""/>
        <dsp:cNvSpPr/>
      </dsp:nvSpPr>
      <dsp:spPr>
        <a:xfrm>
          <a:off x="6697908" y="4528708"/>
          <a:ext cx="1998222" cy="592198"/>
        </a:xfrm>
        <a:prstGeom prst="rect">
          <a:avLst/>
        </a:prstGeom>
        <a:solidFill>
          <a:srgbClr val="007832"/>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438 sets of case notes reviewed</a:t>
          </a:r>
          <a:endParaRPr lang="en-GB" sz="1500" kern="1200" dirty="0"/>
        </a:p>
      </dsp:txBody>
      <dsp:txXfrm>
        <a:off x="6697908" y="4528708"/>
        <a:ext cx="1998222" cy="59219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75A04AE-48DA-497D-80A1-80375F06B56B}" type="datetimeFigureOut">
              <a:rPr lang="en-GB" smtClean="0"/>
              <a:t>16/04/2024</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75335B0-2B3E-449F-B9AA-31E029D839F9}" type="slidenum">
              <a:rPr lang="en-GB" smtClean="0"/>
              <a:t>‹#›</a:t>
            </a:fld>
            <a:endParaRPr lang="en-GB"/>
          </a:p>
        </p:txBody>
      </p:sp>
    </p:spTree>
    <p:extLst>
      <p:ext uri="{BB962C8B-B14F-4D97-AF65-F5344CB8AC3E}">
        <p14:creationId xmlns:p14="http://schemas.microsoft.com/office/powerpoint/2010/main" val="3654736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D965594-0C55-411D-970A-CDD628624D0C}" type="datetimeFigureOut">
              <a:rPr lang="en-GB" smtClean="0"/>
              <a:t>16/04/2024</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AB4743C-8A2E-4C54-BF48-3728378717D1}" type="slidenum">
              <a:rPr lang="en-GB" smtClean="0"/>
              <a:t>‹#›</a:t>
            </a:fld>
            <a:endParaRPr lang="en-GB"/>
          </a:p>
        </p:txBody>
      </p:sp>
    </p:spTree>
    <p:extLst>
      <p:ext uri="{BB962C8B-B14F-4D97-AF65-F5344CB8AC3E}">
        <p14:creationId xmlns:p14="http://schemas.microsoft.com/office/powerpoint/2010/main" val="630124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ncepod.org.uk/2023transition.htm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www.ncepod.org.uk/2023transition.html"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presentation can be used to</a:t>
            </a:r>
            <a:r>
              <a:rPr lang="en-GB" baseline="0" dirty="0"/>
              <a:t> present the principal recommendations from the report ‘The Inbetweeners’. This looked at </a:t>
            </a:r>
            <a:r>
              <a:rPr lang="en-GB" sz="1200" dirty="0">
                <a:effectLst/>
                <a:latin typeface="Calibri" panose="020F0502020204030204" pitchFamily="34" charset="0"/>
                <a:ea typeface="Calibri" panose="020F0502020204030204" pitchFamily="34" charset="0"/>
                <a:cs typeface="Calibri" panose="020F0502020204030204" pitchFamily="34" charset="0"/>
              </a:rPr>
              <a:t>the barriers and facilitators in the process of the transition of children and young people with complex chronic health conditions into adult health </a:t>
            </a:r>
            <a:r>
              <a:rPr lang="en-GB" sz="1200" dirty="0">
                <a:effectLst/>
                <a:latin typeface="Calibri" panose="020F0502020204030204" pitchFamily="34" charset="0"/>
                <a:ea typeface="Calibri" panose="020F0502020204030204" pitchFamily="34" charset="0"/>
              </a:rPr>
              <a:t>between the ages of 13 years and their 25</a:t>
            </a:r>
            <a:r>
              <a:rPr lang="en-GB" sz="1200" baseline="30000" dirty="0">
                <a:effectLst/>
                <a:latin typeface="Calibri" panose="020F0502020204030204" pitchFamily="34" charset="0"/>
                <a:ea typeface="Calibri" panose="020F0502020204030204" pitchFamily="34" charset="0"/>
              </a:rPr>
              <a:t>th</a:t>
            </a:r>
            <a:r>
              <a:rPr lang="en-GB" sz="1200" dirty="0">
                <a:effectLst/>
                <a:latin typeface="Calibri" panose="020F0502020204030204" pitchFamily="34" charset="0"/>
                <a:ea typeface="Calibri" panose="020F0502020204030204" pitchFamily="34" charset="0"/>
              </a:rPr>
              <a:t> birthday</a:t>
            </a:r>
            <a:r>
              <a:rPr lang="en-US" baseline="0" dirty="0"/>
              <a:t>. </a:t>
            </a:r>
            <a:r>
              <a:rPr lang="en-GB" baseline="0" dirty="0"/>
              <a:t>The study covered the whole of the UK including off-shore islands.</a:t>
            </a:r>
            <a:endParaRPr lang="en-US" baseline="0" dirty="0"/>
          </a:p>
          <a:p>
            <a:endParaRPr lang="en-GB" baseline="0" dirty="0"/>
          </a:p>
          <a:p>
            <a:r>
              <a:rPr lang="en-GB" baseline="0" dirty="0"/>
              <a:t>More information can be found at </a:t>
            </a:r>
            <a:r>
              <a:rPr lang="en-GB" sz="1800" u="sng" dirty="0">
                <a:solidFill>
                  <a:srgbClr val="0563C1"/>
                </a:solidFill>
                <a:effectLst/>
                <a:latin typeface="Calibri" panose="020F0502020204030204" pitchFamily="34" charset="0"/>
                <a:ea typeface="Calibri" panose="020F0502020204030204" pitchFamily="34" charset="0"/>
                <a:hlinkClick r:id="rId3"/>
              </a:rPr>
              <a:t>https://www.ncepod.org.uk/2023transition.html</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a:t>
            </a:fld>
            <a:endParaRPr lang="en-GB"/>
          </a:p>
        </p:txBody>
      </p:sp>
    </p:spTree>
    <p:extLst>
      <p:ext uri="{BB962C8B-B14F-4D97-AF65-F5344CB8AC3E}">
        <p14:creationId xmlns:p14="http://schemas.microsoft.com/office/powerpoint/2010/main" val="397190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10</a:t>
            </a:fld>
            <a:endParaRPr lang="en-GB"/>
          </a:p>
        </p:txBody>
      </p:sp>
    </p:spTree>
    <p:extLst>
      <p:ext uri="{BB962C8B-B14F-4D97-AF65-F5344CB8AC3E}">
        <p14:creationId xmlns:p14="http://schemas.microsoft.com/office/powerpoint/2010/main" val="2290871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r>
              <a:rPr lang="en-GB" sz="1200" dirty="0">
                <a:effectLst/>
                <a:latin typeface="Calibri" panose="020F0502020204030204" pitchFamily="34" charset="0"/>
                <a:ea typeface="Calibri" panose="020F0502020204030204" pitchFamily="34" charset="0"/>
              </a:rPr>
              <a:t>Only 87/192 (45.3%) organisations had at least one clinical lead for transition. </a:t>
            </a:r>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11</a:t>
            </a:fld>
            <a:endParaRPr lang="en-GB"/>
          </a:p>
        </p:txBody>
      </p:sp>
    </p:spTree>
    <p:extLst>
      <p:ext uri="{BB962C8B-B14F-4D97-AF65-F5344CB8AC3E}">
        <p14:creationId xmlns:p14="http://schemas.microsoft.com/office/powerpoint/2010/main" val="38920229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effectLst/>
                <a:highlight>
                  <a:srgbClr val="FE612A"/>
                </a:highlight>
                <a:latin typeface="Calibri" panose="020F0502020204030204" pitchFamily="34" charset="0"/>
                <a:ea typeface="Calibri" panose="020F0502020204030204" pitchFamily="34" charset="0"/>
                <a:cs typeface="Times New Roman" panose="02020603050405020304" pitchFamily="18" charset="0"/>
              </a:rPr>
              <a:t>Eleven recommendations </a:t>
            </a:r>
            <a:r>
              <a:rPr lang="en-GB" sz="1800" b="0" dirty="0">
                <a:effectLst/>
                <a:highlight>
                  <a:srgbClr val="FE612A"/>
                </a:highlight>
                <a:latin typeface="Calibri" panose="020F0502020204030204" pitchFamily="34" charset="0"/>
                <a:ea typeface="Calibri" panose="020F0502020204030204" pitchFamily="34" charset="0"/>
                <a:cs typeface="Times New Roman" panose="02020603050405020304" pitchFamily="18" charset="0"/>
              </a:rPr>
              <a:t>were</a:t>
            </a:r>
            <a:r>
              <a:rPr lang="en-GB" sz="1800" dirty="0">
                <a:effectLst/>
                <a:latin typeface="Calibri" panose="020F0502020204030204" pitchFamily="34" charset="0"/>
                <a:ea typeface="Calibri" panose="020F0502020204030204" pitchFamily="34" charset="0"/>
                <a:cs typeface="Times New Roman" panose="02020603050405020304" pitchFamily="18" charset="0"/>
              </a:rPr>
              <a:t> formed by a consensus exercise by all those involved in the study.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dirty="0">
              <a:effectLst/>
              <a:highlight>
                <a:srgbClr val="FE612A"/>
              </a:highligh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recommendations highlight areas that are suitable for regular local clinical audit and quality improvement initiatives by those providing care to this group of patients.</a:t>
            </a:r>
            <a:endParaRPr lang="en-GB" sz="1800" b="0" dirty="0">
              <a:effectLst/>
              <a:highlight>
                <a:srgbClr val="FE612A"/>
              </a:highligh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dirty="0">
              <a:effectLst/>
              <a:highlight>
                <a:srgbClr val="FE612A"/>
              </a:highligh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Executive boards are ultimately responsible for supporting the implementation of these recommendations. Suggested target audiences to action recommendations are listed in italics under each recommendation. At a local level the recommendations are aimed at all members of the multidisciplinary team involved in the care of a young person who will move from healthcare services for children and young people to adult services </a:t>
            </a:r>
            <a:r>
              <a:rPr lang="en-GB" sz="1800" dirty="0">
                <a:effectLst/>
                <a:latin typeface="Calibri" panose="020F0502020204030204" pitchFamily="34" charset="0"/>
                <a:ea typeface="Calibri" panose="020F0502020204030204" pitchFamily="34" charset="0"/>
                <a:cs typeface="Calibri" panose="020F0502020204030204" pitchFamily="34" charset="0"/>
              </a:rPr>
              <a:t>including doctors, nurses, occupational therapists, physiotherapists and speech and language therapists.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effectLst/>
              <a:highlight>
                <a:srgbClr val="FE612A"/>
              </a:highligh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12</a:t>
            </a:fld>
            <a:endParaRPr lang="en-GB"/>
          </a:p>
        </p:txBody>
      </p:sp>
    </p:spTree>
    <p:extLst>
      <p:ext uri="{BB962C8B-B14F-4D97-AF65-F5344CB8AC3E}">
        <p14:creationId xmlns:p14="http://schemas.microsoft.com/office/powerpoint/2010/main" val="23966946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indent="0">
              <a:lnSpc>
                <a:spcPct val="115000"/>
              </a:lnSpc>
              <a:spcAft>
                <a:spcPts val="1000"/>
              </a:spcAft>
              <a:buNone/>
            </a:pPr>
            <a:r>
              <a:rPr lang="en-GB"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correspondence should:</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lphaLcPeriod"/>
            </a:pPr>
            <a:r>
              <a:rPr lang="en-GB" sz="1200" dirty="0">
                <a:effectLst/>
                <a:latin typeface="Calibri" panose="020F0502020204030204" pitchFamily="34" charset="0"/>
                <a:ea typeface="Times New Roman" panose="02020603050405020304" pitchFamily="18" charset="0"/>
                <a:cs typeface="Calibri" panose="020F0502020204030204" pitchFamily="34" charset="0"/>
              </a:rPr>
              <a:t>Be developmentally appropriate, allowing for a learning disability, autism or both, and mental capacity (e.g. easy read);</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lphaLcPeriod"/>
            </a:pPr>
            <a:r>
              <a:rPr lang="en-GB"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Respect the young person’s preferences (they may not want to receive it);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lphaLcPeriod"/>
            </a:pPr>
            <a:r>
              <a:rPr lang="en-GB"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Comply with the young person’s consent for their parent/carer to be copied in;</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lphaLcPeriod"/>
            </a:pPr>
            <a:r>
              <a:rPr lang="en-GB"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 in a spoken language understood by those receiving it (e.g. in different languages);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mj-lt"/>
              <a:buAutoNum type="alphaLcPeriod"/>
            </a:pPr>
            <a:r>
              <a:rPr lang="en-GB"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 in an accessible format for those receiving it (e.g. Braille). </a:t>
            </a:r>
            <a:endParaRPr lang="en-US" sz="800" b="0" i="0" u="none" strike="noStrike" baseline="0" dirty="0">
              <a:solidFill>
                <a:srgbClr val="211D1E"/>
              </a:solidFill>
            </a:endParaRP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13</a:t>
            </a:fld>
            <a:endParaRPr lang="en-GB"/>
          </a:p>
        </p:txBody>
      </p:sp>
    </p:spTree>
    <p:extLst>
      <p:ext uri="{BB962C8B-B14F-4D97-AF65-F5344CB8AC3E}">
        <p14:creationId xmlns:p14="http://schemas.microsoft.com/office/powerpoint/2010/main" val="3866583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14</a:t>
            </a:fld>
            <a:endParaRPr lang="en-GB"/>
          </a:p>
        </p:txBody>
      </p:sp>
    </p:spTree>
    <p:extLst>
      <p:ext uri="{BB962C8B-B14F-4D97-AF65-F5344CB8AC3E}">
        <p14:creationId xmlns:p14="http://schemas.microsoft.com/office/powerpoint/2010/main" val="3691194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nSpc>
                <a:spcPct val="115000"/>
              </a:lnSpc>
              <a:buFont typeface="+mj-lt"/>
              <a:buNone/>
            </a:pPr>
            <a:r>
              <a:rPr lang="en-GB" b="1" dirty="0"/>
              <a:t>Presenter’s notes: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15</a:t>
            </a:fld>
            <a:endParaRPr lang="en-GB"/>
          </a:p>
        </p:txBody>
      </p:sp>
    </p:spTree>
    <p:extLst>
      <p:ext uri="{BB962C8B-B14F-4D97-AF65-F5344CB8AC3E}">
        <p14:creationId xmlns:p14="http://schemas.microsoft.com/office/powerpoint/2010/main" val="34836621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baseline="0" dirty="0">
                <a:solidFill>
                  <a:srgbClr val="211D1E"/>
                </a:solidFill>
                <a:latin typeface="Humanist 77 7 BT"/>
              </a:rPr>
              <a:t>	</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16</a:t>
            </a:fld>
            <a:endParaRPr lang="en-GB"/>
          </a:p>
        </p:txBody>
      </p:sp>
    </p:spTree>
    <p:extLst>
      <p:ext uri="{BB962C8B-B14F-4D97-AF65-F5344CB8AC3E}">
        <p14:creationId xmlns:p14="http://schemas.microsoft.com/office/powerpoint/2010/main" val="33799905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indent="0">
              <a:lnSpc>
                <a:spcPct val="115000"/>
              </a:lnSpc>
              <a:buNone/>
            </a:pPr>
            <a:r>
              <a:rPr lang="en-GB" sz="1200" dirty="0">
                <a:effectLst/>
                <a:latin typeface="Calibri" panose="020F0502020204030204" pitchFamily="34" charset="0"/>
                <a:ea typeface="Calibri" panose="020F0502020204030204" pitchFamily="34" charset="0"/>
                <a:cs typeface="Calibri" panose="020F0502020204030204" pitchFamily="34" charset="0"/>
              </a:rPr>
              <a:t>The transition team should:</a:t>
            </a:r>
          </a:p>
          <a:p>
            <a:pPr marL="342900" lvl="0" indent="-342900">
              <a:lnSpc>
                <a:spcPct val="115000"/>
              </a:lnSpc>
              <a:buFont typeface="+mj-lt"/>
              <a:buAutoNum type="alphaLcPeriod"/>
            </a:pPr>
            <a:r>
              <a:rPr lang="en-GB" sz="1200" dirty="0">
                <a:effectLst/>
                <a:latin typeface="Calibri" panose="020F0502020204030204" pitchFamily="34" charset="0"/>
                <a:ea typeface="Calibri" panose="020F0502020204030204" pitchFamily="34" charset="0"/>
                <a:cs typeface="Calibri" panose="020F0502020204030204" pitchFamily="34" charset="0"/>
              </a:rPr>
              <a:t>Include a senior executive responsible for developing a transition policy and strategies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mj-lt"/>
              <a:buAutoNum type="alphaLcPeriod"/>
            </a:pPr>
            <a:r>
              <a:rPr lang="en-GB" sz="1200" dirty="0">
                <a:effectLst/>
                <a:latin typeface="Calibri" panose="020F0502020204030204" pitchFamily="34" charset="0"/>
                <a:ea typeface="Calibri" panose="020F0502020204030204" pitchFamily="34" charset="0"/>
                <a:cs typeface="Calibri" panose="020F0502020204030204" pitchFamily="34" charset="0"/>
              </a:rPr>
              <a:t>Include a senior manager responsible for the implementation of the transition policy and strategies </a:t>
            </a:r>
            <a:r>
              <a:rPr lang="en-GB" sz="1200" i="1" dirty="0">
                <a:effectLst/>
                <a:latin typeface="Calibri" panose="020F0502020204030204" pitchFamily="34" charset="0"/>
                <a:ea typeface="Calibri" panose="020F0502020204030204" pitchFamily="34" charset="0"/>
                <a:cs typeface="Calibri" panose="020F0502020204030204" pitchFamily="34" charset="0"/>
              </a:rPr>
              <a:t>(see recommendation 7)</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mj-lt"/>
              <a:buAutoNum type="alphaLcPeriod"/>
            </a:pPr>
            <a:r>
              <a:rPr lang="en-GB" sz="1200" dirty="0">
                <a:effectLst/>
                <a:latin typeface="Calibri" panose="020F0502020204030204" pitchFamily="34" charset="0"/>
                <a:ea typeface="Calibri" panose="020F0502020204030204" pitchFamily="34" charset="0"/>
                <a:cs typeface="Calibri" panose="020F0502020204030204" pitchFamily="34" charset="0"/>
              </a:rPr>
              <a:t>Engage with young people and their parents/carers to be involved in the design of services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mj-lt"/>
              <a:buAutoNum type="alphaLcPeriod"/>
            </a:pPr>
            <a:r>
              <a:rPr lang="en-GB" sz="1200" dirty="0">
                <a:effectLst/>
                <a:latin typeface="Calibri" panose="020F0502020204030204" pitchFamily="34" charset="0"/>
                <a:ea typeface="Calibri" panose="020F0502020204030204" pitchFamily="34" charset="0"/>
                <a:cs typeface="Calibri" panose="020F0502020204030204" pitchFamily="34" charset="0"/>
              </a:rPr>
              <a:t>Co-ordinate the age when transition starts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mj-lt"/>
              <a:buAutoNum type="alphaLcPeriod"/>
            </a:pPr>
            <a:r>
              <a:rPr lang="en-GB" sz="1200" dirty="0">
                <a:effectLst/>
                <a:latin typeface="Calibri" panose="020F0502020204030204" pitchFamily="34" charset="0"/>
                <a:ea typeface="Calibri" panose="020F0502020204030204" pitchFamily="34" charset="0"/>
                <a:cs typeface="Calibri" panose="020F0502020204030204" pitchFamily="34" charset="0"/>
              </a:rPr>
              <a:t>Co-ordinate the transition if multiple specialties are involved within and across different provider organisations </a:t>
            </a:r>
            <a:r>
              <a:rPr lang="en-GB" sz="1200" i="1" dirty="0">
                <a:effectLst/>
                <a:latin typeface="Calibri" panose="020F0502020204030204" pitchFamily="34" charset="0"/>
                <a:ea typeface="Calibri" panose="020F0502020204030204" pitchFamily="34" charset="0"/>
                <a:cs typeface="Calibri" panose="020F0502020204030204" pitchFamily="34" charset="0"/>
              </a:rPr>
              <a:t>(see recommendations 3, 4 and 5)</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mj-lt"/>
              <a:buAutoNum type="alphaLcPeriod"/>
            </a:pPr>
            <a:r>
              <a:rPr lang="en-GB" sz="1200" dirty="0">
                <a:effectLst/>
                <a:latin typeface="Calibri" panose="020F0502020204030204" pitchFamily="34" charset="0"/>
                <a:ea typeface="Calibri" panose="020F0502020204030204" pitchFamily="34" charset="0"/>
                <a:cs typeface="Calibri" panose="020F0502020204030204" pitchFamily="34" charset="0"/>
              </a:rPr>
              <a:t>Provide access to a key worker before, during and after transfer into adult services</a:t>
            </a:r>
            <a:endParaRPr lang="en-GB" sz="1200" b="0" i="0" u="none" strike="noStrike"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mj-lt"/>
              <a:buAutoNum type="alphaLcPeriod"/>
            </a:pPr>
            <a:r>
              <a:rPr lang="en-US" sz="1800" b="0" i="0" u="none" strike="noStrike" baseline="0" dirty="0">
                <a:solidFill>
                  <a:srgbClr val="000000"/>
                </a:solidFill>
                <a:latin typeface="Calibri" panose="020F0502020204030204" pitchFamily="34" charset="0"/>
              </a:rPr>
              <a:t>Ensure each young person is transferred into adult services during a time of relative stability and that their readiness for transfer is assessed holistically. The young person should be supported in a developmentally appropriate way by the teams providing healthcare in both children’s and adult services </a:t>
            </a:r>
          </a:p>
          <a:p>
            <a:pPr marL="342900" lvl="0" indent="-342900">
              <a:lnSpc>
                <a:spcPct val="115000"/>
              </a:lnSpc>
              <a:buFont typeface="+mj-lt"/>
              <a:buAutoNum type="alphaLcPeriod"/>
            </a:pPr>
            <a:r>
              <a:rPr lang="en-GB" sz="1200" dirty="0">
                <a:effectLst/>
                <a:latin typeface="Calibri" panose="020F0502020204030204" pitchFamily="34" charset="0"/>
                <a:ea typeface="Calibri" panose="020F0502020204030204" pitchFamily="34" charset="0"/>
                <a:cs typeface="Calibri" panose="020F0502020204030204" pitchFamily="34" charset="0"/>
              </a:rPr>
              <a:t>Ensure adherence to best practice guidance.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17</a:t>
            </a:fld>
            <a:endParaRPr lang="en-GB"/>
          </a:p>
        </p:txBody>
      </p:sp>
    </p:spTree>
    <p:extLst>
      <p:ext uri="{BB962C8B-B14F-4D97-AF65-F5344CB8AC3E}">
        <p14:creationId xmlns:p14="http://schemas.microsoft.com/office/powerpoint/2010/main" val="17067519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a:lnSpc>
                <a:spcPct val="115000"/>
              </a:lnSpc>
            </a:pPr>
            <a:r>
              <a:rPr lang="en-GB" sz="1800" dirty="0">
                <a:effectLst/>
                <a:latin typeface="Calibri" panose="020F0502020204030204" pitchFamily="34" charset="0"/>
                <a:ea typeface="Calibri" panose="020F0502020204030204" pitchFamily="34" charset="0"/>
                <a:cs typeface="Calibri" panose="020F0502020204030204" pitchFamily="34" charset="0"/>
              </a:rPr>
              <a:t>This transition policy should ensure that: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mj-lt"/>
              <a:buAutoNum type="alphaLcPeriod"/>
            </a:pPr>
            <a:r>
              <a:rPr lang="en-GB" sz="1800" dirty="0">
                <a:effectLst/>
                <a:latin typeface="Calibri" panose="020F0502020204030204" pitchFamily="34" charset="0"/>
                <a:ea typeface="Times New Roman" panose="02020603050405020304" pitchFamily="18" charset="0"/>
                <a:cs typeface="Calibri" panose="020F0502020204030204" pitchFamily="34" charset="0"/>
              </a:rPr>
              <a:t>The young person is at the centre of their care and empowered to be involved in managing their own condition, including being copied into correspondence </a:t>
            </a:r>
            <a:r>
              <a:rPr lang="en-GB" sz="1800" i="1" dirty="0">
                <a:effectLst/>
                <a:latin typeface="Calibri" panose="020F0502020204030204" pitchFamily="34" charset="0"/>
                <a:ea typeface="Calibri" panose="020F0502020204030204" pitchFamily="34" charset="0"/>
                <a:cs typeface="Calibri" panose="020F0502020204030204" pitchFamily="34" charset="0"/>
              </a:rPr>
              <a:t>(see recommendation 2)</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mj-lt"/>
              <a:buAutoNum type="alphaLcPeriod"/>
            </a:pPr>
            <a:r>
              <a:rPr lang="en-GB" sz="1800" dirty="0">
                <a:effectLst/>
                <a:latin typeface="Calibri" panose="020F0502020204030204" pitchFamily="34" charset="0"/>
                <a:ea typeface="Times New Roman" panose="02020603050405020304" pitchFamily="18" charset="0"/>
                <a:cs typeface="Calibri" panose="020F0502020204030204" pitchFamily="34" charset="0"/>
              </a:rPr>
              <a:t>Where possible, young people are seen during hours that are appropriate for them (e.g. after school)</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mj-lt"/>
              <a:buAutoNum type="alphaLcPeriod"/>
            </a:pPr>
            <a:r>
              <a:rPr lang="en-GB" sz="1800" dirty="0">
                <a:effectLst/>
                <a:latin typeface="Calibri" panose="020F0502020204030204" pitchFamily="34" charset="0"/>
                <a:ea typeface="Times New Roman" panose="02020603050405020304" pitchFamily="18" charset="0"/>
                <a:cs typeface="Calibri" panose="020F0502020204030204" pitchFamily="34" charset="0"/>
              </a:rPr>
              <a:t>Where possible, young people are seen in an age-appropriate environment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mj-lt"/>
              <a:buAutoNum type="alphaLcPeriod"/>
            </a:pPr>
            <a:r>
              <a:rPr lang="en-GB" sz="1800" dirty="0">
                <a:effectLst/>
                <a:latin typeface="Calibri" panose="020F0502020204030204" pitchFamily="34" charset="0"/>
                <a:ea typeface="Times New Roman" panose="02020603050405020304" pitchFamily="18" charset="0"/>
                <a:cs typeface="Calibri" panose="020F0502020204030204" pitchFamily="34" charset="0"/>
              </a:rPr>
              <a:t>Appointments are of adequate duration to give sufficient time for detailed discussion, e.g. a double appointment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mj-lt"/>
              <a:buAutoNum type="alphaLcPeriod"/>
            </a:pP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Young people and their parents or carers have opportunities to be seen independently</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lphaLcPeriod"/>
            </a:pP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Wider conversations are undertaken with young people to address needs beyond their medical conditions.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18</a:t>
            </a:fld>
            <a:endParaRPr lang="en-GB"/>
          </a:p>
        </p:txBody>
      </p:sp>
    </p:spTree>
    <p:extLst>
      <p:ext uri="{BB962C8B-B14F-4D97-AF65-F5344CB8AC3E}">
        <p14:creationId xmlns:p14="http://schemas.microsoft.com/office/powerpoint/2010/main" val="42842197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19</a:t>
            </a:fld>
            <a:endParaRPr lang="en-GB"/>
          </a:p>
        </p:txBody>
      </p:sp>
    </p:spTree>
    <p:extLst>
      <p:ext uri="{BB962C8B-B14F-4D97-AF65-F5344CB8AC3E}">
        <p14:creationId xmlns:p14="http://schemas.microsoft.com/office/powerpoint/2010/main" val="3389115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a:lnSpc>
                <a:spcPct val="115000"/>
              </a:lnSpc>
              <a:spcAft>
                <a:spcPts val="1000"/>
              </a:spcAft>
            </a:pPr>
            <a:r>
              <a:rPr lang="en-GB" dirty="0"/>
              <a:t>The study described in this report aimed to </a:t>
            </a:r>
            <a:r>
              <a:rPr lang="en-US" sz="1800" b="0" i="0" u="none" strike="noStrike" baseline="0" dirty="0">
                <a:solidFill>
                  <a:srgbClr val="211D1E"/>
                </a:solidFill>
                <a:latin typeface="Humanist 77 7 BT"/>
              </a:rPr>
              <a:t>examine the </a:t>
            </a:r>
            <a:r>
              <a:rPr lang="en-GB" sz="1800" dirty="0">
                <a:effectLst/>
                <a:latin typeface="Calibri" panose="020F0502020204030204" pitchFamily="34" charset="0"/>
                <a:ea typeface="Calibri" panose="020F0502020204030204" pitchFamily="34" charset="0"/>
                <a:cs typeface="Calibri" panose="020F0502020204030204" pitchFamily="34" charset="0"/>
              </a:rPr>
              <a:t>explore the barriers and facilitators in the process of the transition of children and young people with chronic health conditions into adult health services.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b="0" i="0" u="none" strike="noStrike" baseline="0" dirty="0">
              <a:solidFill>
                <a:srgbClr val="211D1E"/>
              </a:solidFill>
              <a:latin typeface="Humanist 77 7 BT"/>
            </a:endParaRPr>
          </a:p>
          <a:p>
            <a:pPr marL="0" lvl="0" indent="0">
              <a:spcAft>
                <a:spcPts val="300"/>
              </a:spcAft>
              <a:buFont typeface="+mj-lt"/>
              <a:buNone/>
            </a:pPr>
            <a:r>
              <a:rPr lang="en-GB" sz="1800" dirty="0">
                <a:effectLst/>
                <a:latin typeface="Calibri" panose="020F0502020204030204" pitchFamily="34" charset="0"/>
                <a:ea typeface="Calibri" panose="020F0502020204030204" pitchFamily="34" charset="0"/>
                <a:cs typeface="Arial" panose="020B0604020202020204" pitchFamily="34" charset="0"/>
              </a:rPr>
              <a:t>A questionnaire was sent to all clinicians who were responsible for the care of the young person during the transition process. These included clinicians working in primary care, community care, physical and mental healthcare.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sz="1800" b="0" i="0" u="none" strike="noStrike" baseline="0" dirty="0">
              <a:solidFill>
                <a:srgbClr val="211D1E"/>
              </a:solidFill>
              <a:latin typeface="Humanist 77 7 BT"/>
            </a:endParaRPr>
          </a:p>
          <a:p>
            <a:r>
              <a:rPr lang="en-US" sz="1800" b="0" i="0" u="none" strike="noStrike" baseline="0" dirty="0">
                <a:solidFill>
                  <a:srgbClr val="211D1E"/>
                </a:solidFill>
                <a:latin typeface="Humanist 77 7 BT"/>
              </a:rPr>
              <a:t>The anonymous patient;/carer survey was circulated online and focus groups were also undertaken to allow all young people who have experience of transition who were admitted to hospital to provide their views on the care received as an inpatient. </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a:t>
            </a:fld>
            <a:endParaRPr lang="en-GB"/>
          </a:p>
        </p:txBody>
      </p:sp>
    </p:spTree>
    <p:extLst>
      <p:ext uri="{BB962C8B-B14F-4D97-AF65-F5344CB8AC3E}">
        <p14:creationId xmlns:p14="http://schemas.microsoft.com/office/powerpoint/2010/main" val="26090204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baseline="0" dirty="0">
                <a:solidFill>
                  <a:srgbClr val="211D1E"/>
                </a:solidFill>
                <a:latin typeface="Humanist 77 7 BT"/>
              </a:rPr>
              <a:t>	</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20</a:t>
            </a:fld>
            <a:endParaRPr lang="en-GB"/>
          </a:p>
        </p:txBody>
      </p:sp>
    </p:spTree>
    <p:extLst>
      <p:ext uri="{BB962C8B-B14F-4D97-AF65-F5344CB8AC3E}">
        <p14:creationId xmlns:p14="http://schemas.microsoft.com/office/powerpoint/2010/main" val="26632797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21</a:t>
            </a:fld>
            <a:endParaRPr lang="en-GB"/>
          </a:p>
        </p:txBody>
      </p:sp>
    </p:spTree>
    <p:extLst>
      <p:ext uri="{BB962C8B-B14F-4D97-AF65-F5344CB8AC3E}">
        <p14:creationId xmlns:p14="http://schemas.microsoft.com/office/powerpoint/2010/main" val="5504220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22</a:t>
            </a:fld>
            <a:endParaRPr lang="en-GB"/>
          </a:p>
        </p:txBody>
      </p:sp>
    </p:spTree>
    <p:extLst>
      <p:ext uri="{BB962C8B-B14F-4D97-AF65-F5344CB8AC3E}">
        <p14:creationId xmlns:p14="http://schemas.microsoft.com/office/powerpoint/2010/main" val="24929104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 slide for the presenter to begin </a:t>
            </a:r>
            <a:r>
              <a:rPr lang="en-US"/>
              <a:t>a discussion</a:t>
            </a:r>
            <a:endParaRPr lang="en-GB"/>
          </a:p>
        </p:txBody>
      </p:sp>
      <p:sp>
        <p:nvSpPr>
          <p:cNvPr id="4" name="Slide Number Placeholder 3"/>
          <p:cNvSpPr>
            <a:spLocks noGrp="1"/>
          </p:cNvSpPr>
          <p:nvPr>
            <p:ph type="sldNum" sz="quarter" idx="5"/>
          </p:nvPr>
        </p:nvSpPr>
        <p:spPr/>
        <p:txBody>
          <a:bodyPr/>
          <a:lstStyle/>
          <a:p>
            <a:fld id="{3AB4743C-8A2E-4C54-BF48-3728378717D1}" type="slidenum">
              <a:rPr lang="en-GB" smtClean="0"/>
              <a:t>23</a:t>
            </a:fld>
            <a:endParaRPr lang="en-GB"/>
          </a:p>
        </p:txBody>
      </p:sp>
    </p:spTree>
    <p:extLst>
      <p:ext uri="{BB962C8B-B14F-4D97-AF65-F5344CB8AC3E}">
        <p14:creationId xmlns:p14="http://schemas.microsoft.com/office/powerpoint/2010/main" val="34059252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563C1"/>
                </a:solidFill>
                <a:effectLst/>
                <a:latin typeface="Calibri" panose="020F0502020204030204" pitchFamily="34" charset="0"/>
                <a:ea typeface="Calibri" panose="020F0502020204030204" pitchFamily="34" charset="0"/>
                <a:hlinkClick r:id="rId3"/>
              </a:rPr>
              <a:t>https://www.ncepod.org.uk</a:t>
            </a:r>
            <a:r>
              <a:rPr lang="en-GB" sz="1800" u="sng">
                <a:solidFill>
                  <a:srgbClr val="0563C1"/>
                </a:solidFill>
                <a:effectLst/>
                <a:latin typeface="Calibri" panose="020F0502020204030204" pitchFamily="34" charset="0"/>
                <a:ea typeface="Calibri" panose="020F0502020204030204" pitchFamily="34" charset="0"/>
                <a:hlinkClick r:id="rId3"/>
              </a:rPr>
              <a:t>/2023transition.</a:t>
            </a:r>
            <a:r>
              <a:rPr lang="en-GB" sz="1800" u="sng" dirty="0">
                <a:solidFill>
                  <a:srgbClr val="0563C1"/>
                </a:solidFill>
                <a:effectLst/>
                <a:latin typeface="Calibri" panose="020F0502020204030204" pitchFamily="34" charset="0"/>
                <a:ea typeface="Calibri" panose="020F0502020204030204" pitchFamily="34" charset="0"/>
                <a:hlinkClick r:id="rId3"/>
              </a:rPr>
              <a:t>html</a:t>
            </a:r>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24</a:t>
            </a:fld>
            <a:endParaRPr lang="en-GB"/>
          </a:p>
        </p:txBody>
      </p:sp>
    </p:spTree>
    <p:extLst>
      <p:ext uri="{BB962C8B-B14F-4D97-AF65-F5344CB8AC3E}">
        <p14:creationId xmlns:p14="http://schemas.microsoft.com/office/powerpoint/2010/main" val="2886881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p:txBody>
      </p:sp>
      <p:sp>
        <p:nvSpPr>
          <p:cNvPr id="4" name="Slide Number Placeholder 3"/>
          <p:cNvSpPr>
            <a:spLocks noGrp="1"/>
          </p:cNvSpPr>
          <p:nvPr>
            <p:ph type="sldNum" sz="quarter" idx="10"/>
          </p:nvPr>
        </p:nvSpPr>
        <p:spPr/>
        <p:txBody>
          <a:bodyPr/>
          <a:lstStyle/>
          <a:p>
            <a:fld id="{3AB4743C-8A2E-4C54-BF48-3728378717D1}" type="slidenum">
              <a:rPr lang="en-GB" smtClean="0"/>
              <a:t>3</a:t>
            </a:fld>
            <a:endParaRPr lang="en-GB"/>
          </a:p>
        </p:txBody>
      </p:sp>
    </p:spTree>
    <p:extLst>
      <p:ext uri="{BB962C8B-B14F-4D97-AF65-F5344CB8AC3E}">
        <p14:creationId xmlns:p14="http://schemas.microsoft.com/office/powerpoint/2010/main" val="4041467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p:txBody>
      </p:sp>
      <p:sp>
        <p:nvSpPr>
          <p:cNvPr id="4" name="Slide Number Placeholder 3"/>
          <p:cNvSpPr>
            <a:spLocks noGrp="1"/>
          </p:cNvSpPr>
          <p:nvPr>
            <p:ph type="sldNum" sz="quarter" idx="10"/>
          </p:nvPr>
        </p:nvSpPr>
        <p:spPr/>
        <p:txBody>
          <a:bodyPr/>
          <a:lstStyle/>
          <a:p>
            <a:fld id="{3AB4743C-8A2E-4C54-BF48-3728378717D1}" type="slidenum">
              <a:rPr lang="en-GB" smtClean="0"/>
              <a:t>4</a:t>
            </a:fld>
            <a:endParaRPr lang="en-GB"/>
          </a:p>
        </p:txBody>
      </p:sp>
    </p:spTree>
    <p:extLst>
      <p:ext uri="{BB962C8B-B14F-4D97-AF65-F5344CB8AC3E}">
        <p14:creationId xmlns:p14="http://schemas.microsoft.com/office/powerpoint/2010/main" val="596135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R="207645">
              <a:lnSpc>
                <a:spcPct val="115000"/>
              </a:lnSpc>
              <a:spcAft>
                <a:spcPts val="1000"/>
              </a:spcAft>
              <a:tabLst>
                <a:tab pos="5850890" algn="l"/>
              </a:tabLst>
            </a:pPr>
            <a:r>
              <a:rPr lang="en-GB" sz="1800" b="1" dirty="0">
                <a:effectLst/>
                <a:latin typeface="Calibri" panose="020F0502020204030204" pitchFamily="34" charset="0"/>
                <a:ea typeface="Calibri" panose="020F0502020204030204" pitchFamily="34" charset="0"/>
                <a:cs typeface="Calibri" panose="020F0502020204030204" pitchFamily="34" charset="0"/>
              </a:rPr>
              <a:t>Clinical data</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R="207645">
              <a:lnSpc>
                <a:spcPct val="115000"/>
              </a:lnSpc>
              <a:spcAft>
                <a:spcPts val="1000"/>
              </a:spcAft>
              <a:tabLst>
                <a:tab pos="5850890" algn="l"/>
              </a:tabLst>
            </a:pPr>
            <a:r>
              <a:rPr lang="en-GB" sz="1800" dirty="0">
                <a:effectLst/>
                <a:latin typeface="Calibri" panose="020F0502020204030204" pitchFamily="34" charset="0"/>
                <a:ea typeface="Calibri" panose="020F0502020204030204" pitchFamily="34" charset="0"/>
                <a:cs typeface="Calibri" panose="020F0502020204030204" pitchFamily="34" charset="0"/>
              </a:rPr>
              <a:t>In total 46,645 young people were identified as meeting the study inclusion criteria (Figure 2.1). </a:t>
            </a:r>
            <a:r>
              <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Sampling was weighted to ensure that young people with a range of conditions were chosen, </a:t>
            </a:r>
            <a:r>
              <a:rPr lang="en-GB" sz="1800" dirty="0">
                <a:effectLst/>
                <a:latin typeface="Calibri" panose="020F0502020204030204" pitchFamily="34" charset="0"/>
                <a:ea typeface="Calibri" panose="020F0502020204030204" pitchFamily="34" charset="0"/>
                <a:cs typeface="Calibri" panose="020F0502020204030204" pitchFamily="34" charset="0"/>
              </a:rPr>
              <a:t>resulting in 1,076 young people being included in the initial sample. </a:t>
            </a:r>
          </a:p>
          <a:p>
            <a:pPr marR="207645">
              <a:lnSpc>
                <a:spcPct val="115000"/>
              </a:lnSpc>
              <a:spcAft>
                <a:spcPts val="1000"/>
              </a:spcAft>
              <a:tabLst>
                <a:tab pos="5850890" algn="l"/>
              </a:tabLst>
            </a:pPr>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marR="207645">
              <a:lnSpc>
                <a:spcPct val="115000"/>
              </a:lnSpc>
              <a:spcAft>
                <a:spcPts val="1000"/>
              </a:spcAft>
              <a:tabLst>
                <a:tab pos="5850890" algn="l"/>
              </a:tabLst>
            </a:pPr>
            <a:r>
              <a:rPr lang="en-GB" sz="1800" b="1" dirty="0">
                <a:effectLst/>
                <a:latin typeface="Calibri" panose="020F0502020204030204" pitchFamily="34" charset="0"/>
                <a:ea typeface="Calibri" panose="020F0502020204030204" pitchFamily="34" charset="0"/>
                <a:cs typeface="Calibri" panose="020F0502020204030204" pitchFamily="34" charset="0"/>
              </a:rPr>
              <a:t>Organisational data</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R="207645">
              <a:lnSpc>
                <a:spcPct val="115000"/>
              </a:lnSpc>
              <a:spcAft>
                <a:spcPts val="1000"/>
              </a:spcAft>
              <a:tabLst>
                <a:tab pos="5850890" algn="l"/>
              </a:tabLst>
            </a:pPr>
            <a:r>
              <a:rPr lang="en-GB" sz="1800" dirty="0">
                <a:effectLst/>
                <a:latin typeface="Calibri" panose="020F0502020204030204" pitchFamily="34" charset="0"/>
                <a:ea typeface="Calibri" panose="020F0502020204030204" pitchFamily="34" charset="0"/>
                <a:cs typeface="Calibri" panose="020F0502020204030204" pitchFamily="34" charset="0"/>
              </a:rPr>
              <a:t>Organisational questionnaires were also received from 192/230 (83.5%) hospitals participating in the clinical data collection and a further 152 organisational questionnaires were received after contacting 6,786 primary care practices.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R="207645">
              <a:lnSpc>
                <a:spcPct val="115000"/>
              </a:lnSpc>
              <a:spcAft>
                <a:spcPts val="1000"/>
              </a:spcAft>
              <a:tabLst>
                <a:tab pos="5850890" algn="l"/>
              </a:tabLst>
            </a:pPr>
            <a:r>
              <a:rPr lang="en-GB" sz="1800" dirty="0">
                <a:effectLst/>
                <a:latin typeface="Calibri" panose="020F0502020204030204" pitchFamily="34" charset="0"/>
                <a:ea typeface="Calibri" panose="020F0502020204030204" pitchFamily="34" charset="0"/>
                <a:cs typeface="Calibri" panose="020F0502020204030204" pitchFamily="34"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R="207645">
              <a:lnSpc>
                <a:spcPct val="115000"/>
              </a:lnSpc>
              <a:spcAft>
                <a:spcPts val="1000"/>
              </a:spcAft>
              <a:tabLst>
                <a:tab pos="5850890" algn="l"/>
              </a:tabLst>
            </a:pPr>
            <a:r>
              <a:rPr lang="en-GB" sz="1800" b="1" dirty="0">
                <a:effectLst/>
                <a:latin typeface="Calibri" panose="020F0502020204030204" pitchFamily="34" charset="0"/>
                <a:ea typeface="Calibri" panose="020F0502020204030204" pitchFamily="34" charset="0"/>
                <a:cs typeface="Calibri" panose="020F0502020204030204" pitchFamily="34" charset="0"/>
              </a:rPr>
              <a:t>Survey data and focus groups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R="207645">
              <a:lnSpc>
                <a:spcPct val="115000"/>
              </a:lnSpc>
              <a:spcAft>
                <a:spcPts val="1000"/>
              </a:spcAft>
              <a:tabLst>
                <a:tab pos="5850890" algn="l"/>
              </a:tabLst>
            </a:pPr>
            <a:r>
              <a:rPr lang="en-GB" sz="1800" dirty="0">
                <a:effectLst/>
                <a:latin typeface="Calibri" panose="020F0502020204030204" pitchFamily="34" charset="0"/>
                <a:ea typeface="Calibri" panose="020F0502020204030204" pitchFamily="34" charset="0"/>
                <a:cs typeface="Calibri" panose="020F0502020204030204" pitchFamily="34" charset="0"/>
              </a:rPr>
              <a:t>The health and social care professional survey was completed by 454 respondents. The young person and parent/carer survey was completed by 50 young people and 79 parent/carers. Four small focus groups were undertaken with two groups of four parent/carers and two groups of three. In addition, three young people were interviewed, representing a mix of physical and mental health conditions, and stages of transition.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R="207645">
              <a:lnSpc>
                <a:spcPct val="115000"/>
              </a:lnSpc>
              <a:spcAft>
                <a:spcPts val="1000"/>
              </a:spcAft>
              <a:tabLst>
                <a:tab pos="5850890" algn="l"/>
              </a:tabLs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AB4743C-8A2E-4C54-BF48-3728378717D1}" type="slidenum">
              <a:rPr lang="en-GB" smtClean="0"/>
              <a:t>5</a:t>
            </a:fld>
            <a:endParaRPr lang="en-GB"/>
          </a:p>
        </p:txBody>
      </p:sp>
    </p:spTree>
    <p:extLst>
      <p:ext uri="{BB962C8B-B14F-4D97-AF65-F5344CB8AC3E}">
        <p14:creationId xmlns:p14="http://schemas.microsoft.com/office/powerpoint/2010/main" val="18640724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baseline="0" dirty="0">
                <a:solidFill>
                  <a:srgbClr val="211D1E"/>
                </a:solidFill>
                <a:latin typeface="Humanist 77 7 BT"/>
              </a:rPr>
              <a:t>The case reviewers assessed the overall process of transition from child to adult services experienced by the cases they reviewed. This was assessed to be good </a:t>
            </a:r>
            <a:r>
              <a:rPr lang="en-GB" sz="1800" dirty="0">
                <a:effectLst/>
                <a:latin typeface="Calibri" panose="020F0502020204030204" pitchFamily="34" charset="0"/>
                <a:ea typeface="Calibri" panose="020F0502020204030204" pitchFamily="34" charset="0"/>
              </a:rPr>
              <a:t>for just 66/293 (22.5%) young people, adequate for 75/293 (25.6%), poor for 123/293 (42.0%) and unacceptable for 29/293 (9.9%) (Figure 8.1). It was also of note that in the case notes reviewed, ‘transition’ was only mentioned in 216/438 (49.3%) sets.</a:t>
            </a:r>
            <a:endParaRPr lang="en-GB" b="0" dirty="0"/>
          </a:p>
        </p:txBody>
      </p:sp>
      <p:sp>
        <p:nvSpPr>
          <p:cNvPr id="4" name="Slide Number Placeholder 3"/>
          <p:cNvSpPr>
            <a:spLocks noGrp="1"/>
          </p:cNvSpPr>
          <p:nvPr>
            <p:ph type="sldNum" sz="quarter" idx="10"/>
          </p:nvPr>
        </p:nvSpPr>
        <p:spPr/>
        <p:txBody>
          <a:bodyPr/>
          <a:lstStyle/>
          <a:p>
            <a:fld id="{3AB4743C-8A2E-4C54-BF48-3728378717D1}" type="slidenum">
              <a:rPr lang="en-GB" smtClean="0"/>
              <a:t>6</a:t>
            </a:fld>
            <a:endParaRPr lang="en-GB"/>
          </a:p>
        </p:txBody>
      </p:sp>
    </p:spTree>
    <p:extLst>
      <p:ext uri="{BB962C8B-B14F-4D97-AF65-F5344CB8AC3E}">
        <p14:creationId xmlns:p14="http://schemas.microsoft.com/office/powerpoint/2010/main" val="73092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211D1E"/>
                </a:solidFill>
                <a:latin typeface="Humanist 77 7 BT"/>
              </a:rPr>
              <a:t>Five key messages have been agreed as the primary focus for action, based on the report findings and recommendations (see pages ). </a:t>
            </a:r>
          </a:p>
          <a:p>
            <a:endParaRPr lang="en-US" sz="1800" b="0" i="0" u="none" strike="noStrike" baseline="0" dirty="0">
              <a:solidFill>
                <a:srgbClr val="211D1E"/>
              </a:solidFill>
              <a:latin typeface="Humanist 77 7 B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highlight>
                  <a:srgbClr val="FE612A"/>
                </a:highlight>
                <a:latin typeface="Calibri" panose="020F0502020204030204" pitchFamily="34" charset="0"/>
                <a:ea typeface="Calibri" panose="020F0502020204030204" pitchFamily="34" charset="0"/>
                <a:cs typeface="Calibri" panose="020F0502020204030204" pitchFamily="34" charset="0"/>
              </a:rPr>
              <a:t>Several areas of concern were highlighted</a:t>
            </a:r>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7</a:t>
            </a:fld>
            <a:endParaRPr lang="en-GB"/>
          </a:p>
        </p:txBody>
      </p:sp>
    </p:spTree>
    <p:extLst>
      <p:ext uri="{BB962C8B-B14F-4D97-AF65-F5344CB8AC3E}">
        <p14:creationId xmlns:p14="http://schemas.microsoft.com/office/powerpoint/2010/main" val="1305796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8</a:t>
            </a:fld>
            <a:endParaRPr lang="en-GB"/>
          </a:p>
        </p:txBody>
      </p:sp>
    </p:spTree>
    <p:extLst>
      <p:ext uri="{BB962C8B-B14F-4D97-AF65-F5344CB8AC3E}">
        <p14:creationId xmlns:p14="http://schemas.microsoft.com/office/powerpoint/2010/main" val="38006024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9</a:t>
            </a:fld>
            <a:endParaRPr lang="en-GB"/>
          </a:p>
        </p:txBody>
      </p:sp>
    </p:spTree>
    <p:extLst>
      <p:ext uri="{BB962C8B-B14F-4D97-AF65-F5344CB8AC3E}">
        <p14:creationId xmlns:p14="http://schemas.microsoft.com/office/powerpoint/2010/main" val="3617605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16/04/2024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511225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16/04/2024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36895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16/04/2024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988794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16/04/2024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7839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AC31A7-2C2A-4249-BA13-70ADB2AF4016}" type="datetimeFigureOut">
              <a:rPr lang="en-GB" smtClean="0"/>
              <a:t>16/04/2024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13782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CAC31A7-2C2A-4249-BA13-70ADB2AF4016}" type="datetimeFigureOut">
              <a:rPr lang="en-GB" smtClean="0"/>
              <a:t>16/04/2024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81892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CAC31A7-2C2A-4249-BA13-70ADB2AF4016}" type="datetimeFigureOut">
              <a:rPr lang="en-GB" smtClean="0"/>
              <a:t>16/04/2024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367369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CAC31A7-2C2A-4249-BA13-70ADB2AF4016}" type="datetimeFigureOut">
              <a:rPr lang="en-GB" smtClean="0"/>
              <a:t>16/04/2024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776604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AC31A7-2C2A-4249-BA13-70ADB2AF4016}" type="datetimeFigureOut">
              <a:rPr lang="en-GB" smtClean="0"/>
              <a:t>16/04/2024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22023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16/04/2024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49454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16/04/2024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220894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C31A7-2C2A-4249-BA13-70ADB2AF4016}" type="datetimeFigureOut">
              <a:rPr lang="en-GB" smtClean="0"/>
              <a:t>16/04/2024</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AB70E-E51A-431D-9F9D-DA68C0BB61A2}" type="slidenum">
              <a:rPr lang="en-GB" smtClean="0"/>
              <a:t>‹#›</a:t>
            </a:fld>
            <a:endParaRPr lang="en-GB"/>
          </a:p>
        </p:txBody>
      </p:sp>
    </p:spTree>
    <p:extLst>
      <p:ext uri="{BB962C8B-B14F-4D97-AF65-F5344CB8AC3E}">
        <p14:creationId xmlns:p14="http://schemas.microsoft.com/office/powerpoint/2010/main" val="4048208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ncepod.org.uk/2023transition.html"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27294" y="-25611"/>
            <a:ext cx="5661212" cy="1371600"/>
          </a:xfrm>
        </p:spPr>
        <p:txBody>
          <a:bodyPr>
            <a:normAutofit/>
          </a:bodyPr>
          <a:lstStyle/>
          <a:p>
            <a:r>
              <a:rPr lang="en-GB" sz="4400" b="1" dirty="0">
                <a:latin typeface="Calibri" panose="020F0502020204030204" pitchFamily="34" charset="0"/>
                <a:ea typeface="Calibri" panose="020F0502020204030204" pitchFamily="34" charset="0"/>
                <a:cs typeface="Times New Roman" panose="02020603050405020304" pitchFamily="18" charset="0"/>
              </a:rPr>
              <a:t>The Inbetweeners</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GB" sz="2400" dirty="0">
              <a:latin typeface="+mn-lt"/>
            </a:endParaRPr>
          </a:p>
        </p:txBody>
      </p:sp>
      <p:sp>
        <p:nvSpPr>
          <p:cNvPr id="3" name="Subtitle 2"/>
          <p:cNvSpPr>
            <a:spLocks noGrp="1"/>
          </p:cNvSpPr>
          <p:nvPr>
            <p:ph type="subTitle" idx="1"/>
          </p:nvPr>
        </p:nvSpPr>
        <p:spPr>
          <a:xfrm>
            <a:off x="1255295" y="4388101"/>
            <a:ext cx="6858000" cy="1655762"/>
          </a:xfrm>
        </p:spPr>
        <p:txBody>
          <a:bodyPr>
            <a:normAutofit/>
          </a:bodyPr>
          <a:lstStyle/>
          <a:p>
            <a:r>
              <a:rPr lang="en-GB" sz="4000" dirty="0"/>
              <a:t>Key messages and recommendations</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37" y="105941"/>
            <a:ext cx="3297356" cy="1108497"/>
          </a:xfrm>
          <a:prstGeom prst="rect">
            <a:avLst/>
          </a:prstGeom>
        </p:spPr>
      </p:pic>
      <p:sp>
        <p:nvSpPr>
          <p:cNvPr id="6" name="TextBox 5">
            <a:extLst>
              <a:ext uri="{FF2B5EF4-FFF2-40B4-BE49-F238E27FC236}">
                <a16:creationId xmlns:a16="http://schemas.microsoft.com/office/drawing/2014/main" id="{6191D0DE-75FB-477B-8B26-730902DA476C}"/>
              </a:ext>
            </a:extLst>
          </p:cNvPr>
          <p:cNvSpPr txBox="1"/>
          <p:nvPr/>
        </p:nvSpPr>
        <p:spPr>
          <a:xfrm>
            <a:off x="1255295" y="2125599"/>
            <a:ext cx="6858000" cy="1237518"/>
          </a:xfrm>
          <a:prstGeom prst="rect">
            <a:avLst/>
          </a:prstGeom>
          <a:noFill/>
        </p:spPr>
        <p:txBody>
          <a:bodyPr wrap="square">
            <a:spAutoFit/>
          </a:bodyPr>
          <a:lstStyle/>
          <a:p>
            <a:pPr>
              <a:lnSpc>
                <a:spcPct val="115000"/>
              </a:lnSpc>
              <a:spcAft>
                <a:spcPts val="1000"/>
              </a:spcAft>
            </a:pPr>
            <a:r>
              <a:rPr lang="en-GB" sz="2200" dirty="0">
                <a:effectLst/>
                <a:latin typeface="Calibri" panose="020F0502020204030204" pitchFamily="34" charset="0"/>
                <a:ea typeface="Calibri" panose="020F0502020204030204" pitchFamily="34" charset="0"/>
                <a:cs typeface="Calibri" panose="020F0502020204030204" pitchFamily="34" charset="0"/>
              </a:rPr>
              <a:t>A review of the barriers and facilitators in the process of the transition of children and young people with complex chronic health conditions into adult health services</a:t>
            </a: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2546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7795" y="1255609"/>
            <a:ext cx="7886700" cy="1792223"/>
          </a:xfrm>
        </p:spPr>
        <p:txBody>
          <a:bodyPr>
            <a:normAutofit/>
          </a:bodyPr>
          <a:lstStyle/>
          <a:p>
            <a:pPr marL="0" marR="282575" lvl="0" indent="0">
              <a:lnSpc>
                <a:spcPct val="115000"/>
              </a:lnSpc>
              <a:buClr>
                <a:srgbClr val="528135"/>
              </a:buClr>
              <a:buSzPts val="1100"/>
              <a:buNone/>
              <a:tabLst>
                <a:tab pos="219710" algn="l"/>
              </a:tabLst>
            </a:pPr>
            <a:r>
              <a:rPr lang="en-GB" b="1" i="1" kern="0" spc="-50" dirty="0">
                <a:effectLst/>
                <a:latin typeface="Calibri" panose="020F0502020204030204" pitchFamily="34" charset="0"/>
                <a:ea typeface="Calibri" panose="020F0502020204030204" pitchFamily="34" charset="0"/>
              </a:rPr>
              <a:t>Services should be organised to accommodate young people who are transitioning to adult services</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(4)</a:t>
            </a:r>
          </a:p>
        </p:txBody>
      </p:sp>
      <p:sp>
        <p:nvSpPr>
          <p:cNvPr id="2" name="TextBox 1">
            <a:extLst>
              <a:ext uri="{FF2B5EF4-FFF2-40B4-BE49-F238E27FC236}">
                <a16:creationId xmlns:a16="http://schemas.microsoft.com/office/drawing/2014/main" id="{D325B8ED-7675-46DA-A313-3ECBE940A75E}"/>
              </a:ext>
            </a:extLst>
          </p:cNvPr>
          <p:cNvSpPr txBox="1"/>
          <p:nvPr/>
        </p:nvSpPr>
        <p:spPr>
          <a:xfrm>
            <a:off x="619505" y="2730461"/>
            <a:ext cx="7886700" cy="3046988"/>
          </a:xfrm>
          <a:prstGeom prst="rect">
            <a:avLst/>
          </a:prstGeom>
          <a:noFill/>
        </p:spPr>
        <p:txBody>
          <a:bodyPr wrap="square" rtlCol="0">
            <a:spAutoFit/>
          </a:bodyPr>
          <a:lstStyle/>
          <a:p>
            <a:pPr algn="just"/>
            <a:r>
              <a:rPr lang="en-GB" sz="2400" dirty="0">
                <a:latin typeface="Calibri" panose="020F0502020204030204" pitchFamily="34" charset="0"/>
              </a:rPr>
              <a:t>Having a range of services that are developmentally appropriate for young people transitioning to adult services is essential. This is particularly the case when it comes to adolescences. </a:t>
            </a:r>
          </a:p>
          <a:p>
            <a:pPr algn="just"/>
            <a:r>
              <a:rPr lang="en-GB" sz="2400" dirty="0">
                <a:latin typeface="Calibri" panose="020F0502020204030204" pitchFamily="34" charset="0"/>
              </a:rPr>
              <a:t>Although a total of 131/192 (68.2%) organisations reported that there were adolescent services, only 47/192 (24.5%) had an adolescent ward and only 60/186 (32.3%) had an adolescent clinic.</a:t>
            </a:r>
            <a:endParaRPr lang="en-US" sz="2400" dirty="0">
              <a:latin typeface="Calibri" panose="020F0502020204030204" pitchFamily="34" charset="0"/>
            </a:endParaRPr>
          </a:p>
        </p:txBody>
      </p:sp>
    </p:spTree>
    <p:extLst>
      <p:ext uri="{BB962C8B-B14F-4D97-AF65-F5344CB8AC3E}">
        <p14:creationId xmlns:p14="http://schemas.microsoft.com/office/powerpoint/2010/main" val="3508349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7499" y="885545"/>
            <a:ext cx="8067294" cy="1792223"/>
          </a:xfrm>
        </p:spPr>
        <p:txBody>
          <a:bodyPr>
            <a:noAutofit/>
          </a:bodyPr>
          <a:lstStyle/>
          <a:p>
            <a:pPr marL="0" lvl="0" indent="0">
              <a:buClr>
                <a:srgbClr val="528135"/>
              </a:buClr>
              <a:buSzPts val="1100"/>
              <a:buNone/>
              <a:tabLst>
                <a:tab pos="219075" algn="l"/>
              </a:tabLst>
            </a:pPr>
            <a:r>
              <a:rPr lang="en-GB" sz="2700" b="1" i="1" kern="0" spc="-50" dirty="0">
                <a:latin typeface="Calibri" panose="020F0502020204030204" pitchFamily="34" charset="0"/>
                <a:ea typeface="Calibri" panose="020F0502020204030204" pitchFamily="34" charset="0"/>
              </a:rPr>
              <a:t>S</a:t>
            </a:r>
            <a:r>
              <a:rPr lang="en-GB" sz="2700" b="1" i="1" kern="0" spc="-50" dirty="0">
                <a:effectLst/>
                <a:latin typeface="Calibri" panose="020F0502020204030204" pitchFamily="34" charset="0"/>
                <a:ea typeface="Calibri" panose="020F0502020204030204" pitchFamily="34" charset="0"/>
              </a:rPr>
              <a:t>trong leadership is needed from all senior members of the healthcare organisation. This includes commissioning bodies when it comes to implementing and supporting the transition process by providing </a:t>
            </a:r>
            <a:r>
              <a:rPr lang="en-GB" sz="2700" b="1" i="1" kern="0" spc="-50" dirty="0">
                <a:latin typeface="Calibri" panose="020F0502020204030204" pitchFamily="34" charset="0"/>
                <a:ea typeface="Calibri" panose="020F0502020204030204" pitchFamily="34" charset="0"/>
              </a:rPr>
              <a:t>s</a:t>
            </a:r>
            <a:r>
              <a:rPr lang="en-GB" sz="2700" b="1" i="1" kern="0" spc="-50" dirty="0">
                <a:effectLst/>
                <a:latin typeface="Calibri" panose="020F0502020204030204" pitchFamily="34" charset="0"/>
                <a:ea typeface="Calibri" panose="020F0502020204030204" pitchFamily="34" charset="0"/>
              </a:rPr>
              <a:t>ufficient funds for infrastructure and sufficient time in job plans for staff involved in the transition process. </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(5)</a:t>
            </a:r>
          </a:p>
        </p:txBody>
      </p:sp>
      <p:sp>
        <p:nvSpPr>
          <p:cNvPr id="2" name="TextBox 1">
            <a:extLst>
              <a:ext uri="{FF2B5EF4-FFF2-40B4-BE49-F238E27FC236}">
                <a16:creationId xmlns:a16="http://schemas.microsoft.com/office/drawing/2014/main" id="{D325B8ED-7675-46DA-A313-3ECBE940A75E}"/>
              </a:ext>
            </a:extLst>
          </p:cNvPr>
          <p:cNvSpPr txBox="1"/>
          <p:nvPr/>
        </p:nvSpPr>
        <p:spPr>
          <a:xfrm>
            <a:off x="547499" y="3429000"/>
            <a:ext cx="7886700" cy="2308324"/>
          </a:xfrm>
          <a:prstGeom prst="rect">
            <a:avLst/>
          </a:prstGeom>
          <a:noFill/>
        </p:spPr>
        <p:txBody>
          <a:bodyPr wrap="square" rtlCol="0">
            <a:spAutoFit/>
          </a:bodyPr>
          <a:lstStyle/>
          <a:p>
            <a:pPr marL="0" indent="0" algn="just">
              <a:buNone/>
            </a:pPr>
            <a:r>
              <a:rPr lang="en-GB" sz="2400" dirty="0">
                <a:effectLst/>
                <a:latin typeface="Calibri" panose="020F0502020204030204" pitchFamily="34" charset="0"/>
                <a:ea typeface="Calibri" panose="020F0502020204030204" pitchFamily="34" charset="0"/>
              </a:rPr>
              <a:t>As the transition process can incorporate many specialties, sites, and individuals a lead clinician </a:t>
            </a:r>
            <a:r>
              <a:rPr lang="en-GB" sz="2400" dirty="0">
                <a:latin typeface="Calibri" panose="020F0502020204030204" pitchFamily="34" charset="0"/>
                <a:ea typeface="Calibri" panose="020F0502020204030204" pitchFamily="34" charset="0"/>
              </a:rPr>
              <a:t>should</a:t>
            </a:r>
            <a:r>
              <a:rPr lang="en-GB" sz="2400" dirty="0">
                <a:effectLst/>
                <a:latin typeface="Calibri" panose="020F0502020204030204" pitchFamily="34" charset="0"/>
                <a:ea typeface="Calibri" panose="020F0502020204030204" pitchFamily="34" charset="0"/>
              </a:rPr>
              <a:t> take accountability for the young person’s transitional care. </a:t>
            </a:r>
            <a:r>
              <a:rPr lang="en-GB" sz="2400" dirty="0">
                <a:latin typeface="Calibri" panose="020F0502020204030204" pitchFamily="34" charset="0"/>
                <a:ea typeface="Calibri" panose="020F0502020204030204" pitchFamily="34" charset="0"/>
              </a:rPr>
              <a:t>S</a:t>
            </a:r>
            <a:r>
              <a:rPr lang="en-GB" sz="2400" dirty="0">
                <a:effectLst/>
                <a:latin typeface="Calibri" panose="020F0502020204030204" pitchFamily="34" charset="0"/>
                <a:ea typeface="Calibri" panose="020F0502020204030204" pitchFamily="34" charset="0"/>
              </a:rPr>
              <a:t>enior executive board members should support the lead clinician through the development and publication of transition strategies and policies.</a:t>
            </a:r>
            <a:endParaRPr lang="en-US" sz="2400" dirty="0"/>
          </a:p>
        </p:txBody>
      </p:sp>
    </p:spTree>
    <p:extLst>
      <p:ext uri="{BB962C8B-B14F-4D97-AF65-F5344CB8AC3E}">
        <p14:creationId xmlns:p14="http://schemas.microsoft.com/office/powerpoint/2010/main" val="2429856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817" y="1308033"/>
            <a:ext cx="7788365" cy="2120967"/>
          </a:xfrm>
        </p:spPr>
        <p:txBody>
          <a:bodyPr vert="horz" lIns="91440" tIns="45720" rIns="91440" bIns="45720" rtlCol="0">
            <a:normAutofit fontScale="25000" lnSpcReduction="20000"/>
          </a:bodyPr>
          <a:lstStyle/>
          <a:p>
            <a:pPr marL="0" indent="0">
              <a:lnSpc>
                <a:spcPct val="115000"/>
              </a:lnSpc>
              <a:spcAft>
                <a:spcPts val="1000"/>
              </a:spcAft>
              <a:buNone/>
            </a:pPr>
            <a:r>
              <a:rPr lang="en-GB" sz="9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Develop a personalised transition plan with each young person who will need to move from child into adult healthcare service. Give the young person and their parent/carer access to this plan.*</a:t>
            </a:r>
          </a:p>
          <a:p>
            <a:pPr marL="0" indent="0">
              <a:lnSpc>
                <a:spcPct val="115000"/>
              </a:lnSpc>
              <a:spcAft>
                <a:spcPts val="1000"/>
              </a:spcAft>
              <a:buNone/>
            </a:pPr>
            <a:r>
              <a:rPr lang="en-GB" sz="7200" i="1" dirty="0">
                <a:solidFill>
                  <a:srgbClr val="000000"/>
                </a:solidFill>
                <a:effectLst/>
                <a:ea typeface="Times New Roman" panose="02020603050405020304" pitchFamily="18" charset="0"/>
                <a:cs typeface="Calibri" panose="020F0502020204030204" pitchFamily="34" charset="0"/>
              </a:rPr>
              <a:t>*</a:t>
            </a:r>
            <a:r>
              <a:rPr lang="en-GB" sz="7200" i="1" dirty="0">
                <a:solidFill>
                  <a:srgbClr val="000000"/>
                </a:solidFill>
                <a:effectLst/>
                <a:ea typeface="Calibri" panose="020F0502020204030204" pitchFamily="34" charset="0"/>
                <a:cs typeface="Calibri" panose="020F0502020204030204" pitchFamily="34" charset="0"/>
              </a:rPr>
              <a:t>This should be developmentally appropriate and encourage independence in the transition process wherever possible. Language should be clear and understandable by all and accessible formats should be used.</a:t>
            </a:r>
            <a:endParaRPr lang="en-GB" sz="7200" dirty="0">
              <a:effectLst/>
              <a:ea typeface="Calibri" panose="020F0502020204030204" pitchFamily="34" charset="0"/>
              <a:cs typeface="Times New Roman" panose="02020603050405020304" pitchFamily="18" charset="0"/>
            </a:endParaRPr>
          </a:p>
          <a:p>
            <a:pPr marL="0" indent="0">
              <a:buNone/>
            </a:pPr>
            <a:endParaRPr lang="en-US" sz="9600" b="0" i="0" u="none" strike="noStrike" baseline="0" dirty="0">
              <a:solidFill>
                <a:srgbClr val="211D1E"/>
              </a:solidFill>
            </a:endParaRPr>
          </a:p>
          <a:p>
            <a:pPr marL="0" indent="0">
              <a:buNone/>
            </a:pPr>
            <a:r>
              <a:rPr lang="en-GB" sz="8000" b="1" i="1" dirty="0">
                <a:effectLst/>
                <a:latin typeface="Calibri" panose="020F0502020204030204" pitchFamily="34" charset="0"/>
                <a:ea typeface="Calibri" panose="020F0502020204030204" pitchFamily="34" charset="0"/>
              </a:rPr>
              <a:t>Target audience: All members of the multidisciplinary team caring for the young person in child health services and the adult health services that the young person will move to, supported by the trust/health board transition team</a:t>
            </a:r>
            <a:r>
              <a:rPr lang="en-US" sz="9600" b="0" i="0" u="none" strike="noStrike" baseline="0" dirty="0">
                <a:solidFill>
                  <a:srgbClr val="211D1E"/>
                </a:solidFill>
              </a:rPr>
              <a:t>	</a:t>
            </a:r>
          </a:p>
          <a:p>
            <a:pPr marL="0" indent="0">
              <a:lnSpc>
                <a:spcPct val="150000"/>
              </a:lnSpc>
              <a:spcBef>
                <a:spcPts val="600"/>
              </a:spcBef>
              <a:spcAft>
                <a:spcPts val="600"/>
              </a:spcAft>
              <a:buClr>
                <a:srgbClr val="DE00A4"/>
              </a:buClr>
              <a:buSzPct val="80000"/>
              <a:buNone/>
            </a:pPr>
            <a:endParaRPr lang="en-GB"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Recommendation 1</a:t>
            </a:r>
          </a:p>
        </p:txBody>
      </p:sp>
    </p:spTree>
    <p:extLst>
      <p:ext uri="{BB962C8B-B14F-4D97-AF65-F5344CB8AC3E}">
        <p14:creationId xmlns:p14="http://schemas.microsoft.com/office/powerpoint/2010/main" val="1334085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141" y="1354239"/>
            <a:ext cx="7691718" cy="1090355"/>
          </a:xfrm>
        </p:spPr>
        <p:txBody>
          <a:bodyPr vert="horz" lIns="91440" tIns="45720" rIns="91440" bIns="45720" rtlCol="0">
            <a:normAutofit fontScale="25000" lnSpcReduction="20000"/>
          </a:bodyPr>
          <a:lstStyle/>
          <a:p>
            <a:pPr marL="0" indent="0">
              <a:lnSpc>
                <a:spcPct val="120000"/>
              </a:lnSpc>
              <a:spcAft>
                <a:spcPts val="1000"/>
              </a:spcAft>
              <a:buNone/>
            </a:pPr>
            <a:r>
              <a:rPr lang="en-GB" sz="1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Copy young people and, where appropriate, their parent/carer into all correspondence regarding ongoing healthcare needs. </a:t>
            </a:r>
          </a:p>
          <a:p>
            <a:pPr marL="0" indent="0">
              <a:lnSpc>
                <a:spcPct val="120000"/>
              </a:lnSpc>
              <a:spcBef>
                <a:spcPts val="0"/>
              </a:spcBef>
              <a:buNone/>
            </a:pPr>
            <a:r>
              <a:rPr lang="en-GB" sz="7300" b="0" i="0" u="none" strike="noStrike" baseline="0" dirty="0">
                <a:solidFill>
                  <a:srgbClr val="211D1E"/>
                </a:solidFill>
                <a:latin typeface="Humanist 77 7 BT"/>
              </a:rPr>
              <a:t>	</a:t>
            </a:r>
          </a:p>
          <a:p>
            <a:pPr marL="0" indent="0">
              <a:lnSpc>
                <a:spcPct val="150000"/>
              </a:lnSpc>
              <a:spcBef>
                <a:spcPts val="600"/>
              </a:spcBef>
              <a:spcAft>
                <a:spcPts val="600"/>
              </a:spcAft>
              <a:buClr>
                <a:srgbClr val="DE00A4"/>
              </a:buClr>
              <a:buSzPct val="80000"/>
              <a:buNone/>
            </a:pPr>
            <a:endParaRPr lang="en-GB"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2</a:t>
            </a:r>
          </a:p>
        </p:txBody>
      </p:sp>
      <p:sp>
        <p:nvSpPr>
          <p:cNvPr id="5" name="TextBox 4">
            <a:extLst>
              <a:ext uri="{FF2B5EF4-FFF2-40B4-BE49-F238E27FC236}">
                <a16:creationId xmlns:a16="http://schemas.microsoft.com/office/drawing/2014/main" id="{A9DFA50C-47B6-C549-440E-FFBF0549641F}"/>
              </a:ext>
            </a:extLst>
          </p:cNvPr>
          <p:cNvSpPr txBox="1"/>
          <p:nvPr/>
        </p:nvSpPr>
        <p:spPr>
          <a:xfrm>
            <a:off x="726141" y="3105834"/>
            <a:ext cx="7591141" cy="646331"/>
          </a:xfrm>
          <a:prstGeom prst="rect">
            <a:avLst/>
          </a:prstGeom>
          <a:noFill/>
        </p:spPr>
        <p:txBody>
          <a:bodyPr wrap="square">
            <a:spAutoFit/>
          </a:bodyPr>
          <a:lstStyle/>
          <a:p>
            <a:r>
              <a:rPr lang="en-US" sz="1800" b="1" i="1" u="none" strike="noStrike" baseline="0" dirty="0">
                <a:solidFill>
                  <a:srgbClr val="211D1E"/>
                </a:solidFill>
              </a:rPr>
              <a:t>Target audiences: Healthcare professionals who see patients at admission, clinical and </a:t>
            </a:r>
            <a:r>
              <a:rPr lang="en-GB" sz="1800" b="1" i="1" u="none" strike="noStrike" baseline="0" dirty="0">
                <a:solidFill>
                  <a:srgbClr val="211D1E"/>
                </a:solidFill>
              </a:rPr>
              <a:t>medical directors </a:t>
            </a:r>
            <a:endParaRPr lang="en-GB" dirty="0"/>
          </a:p>
        </p:txBody>
      </p:sp>
    </p:spTree>
    <p:extLst>
      <p:ext uri="{BB962C8B-B14F-4D97-AF65-F5344CB8AC3E}">
        <p14:creationId xmlns:p14="http://schemas.microsoft.com/office/powerpoint/2010/main" val="3232934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6301" y="1317488"/>
            <a:ext cx="7903924" cy="3621023"/>
          </a:xfrm>
        </p:spPr>
        <p:txBody>
          <a:bodyPr vert="horz" lIns="91440" tIns="45720" rIns="91440" bIns="45720" rtlCol="0">
            <a:noAutofit/>
          </a:bodyPr>
          <a:lstStyle/>
          <a:p>
            <a:pPr marL="0" indent="0">
              <a:lnSpc>
                <a:spcPct val="115000"/>
              </a:lnSpc>
              <a:buNone/>
            </a:pPr>
            <a:r>
              <a:rPr lang="en-GB" sz="2400" dirty="0">
                <a:effectLst/>
                <a:latin typeface="Calibri" panose="020F0502020204030204" pitchFamily="34" charset="0"/>
                <a:ea typeface="Calibri" panose="020F0502020204030204" pitchFamily="34" charset="0"/>
                <a:cs typeface="Calibri" panose="020F0502020204030204" pitchFamily="34" charset="0"/>
              </a:rPr>
              <a:t>Hold joint transition clinics for young people moving from child into adult healthcare services, involving healthcare staff from the young person’s paediatric team and the adult service(s) they will move to.</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b="0" i="0" u="none" strike="noStrike" baseline="0" dirty="0">
              <a:solidFill>
                <a:srgbClr val="211D1E"/>
              </a:solidFill>
            </a:endParaRPr>
          </a:p>
          <a:p>
            <a:pPr marL="0" indent="0">
              <a:buNone/>
            </a:pPr>
            <a:r>
              <a:rPr lang="en-GB" sz="2000" b="1" i="1" dirty="0">
                <a:effectLst/>
                <a:latin typeface="Calibri" panose="020F0502020204030204" pitchFamily="34" charset="0"/>
                <a:ea typeface="Calibri" panose="020F0502020204030204" pitchFamily="34" charset="0"/>
              </a:rPr>
              <a:t>Target audience: All members of the multidisciplinary team caring for the young person in child health services and the adult health services that the young person will move to, supported by the trust/health board transition team and primary care</a:t>
            </a:r>
            <a:endParaRPr lang="en-GB" sz="2000" b="1"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3</a:t>
            </a:r>
          </a:p>
        </p:txBody>
      </p:sp>
    </p:spTree>
    <p:extLst>
      <p:ext uri="{BB962C8B-B14F-4D97-AF65-F5344CB8AC3E}">
        <p14:creationId xmlns:p14="http://schemas.microsoft.com/office/powerpoint/2010/main" val="981052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8826" y="949462"/>
            <a:ext cx="7897661" cy="5184543"/>
          </a:xfrm>
        </p:spPr>
        <p:txBody>
          <a:bodyPr vert="horz" lIns="91440" tIns="45720" rIns="91440" bIns="45720" rtlCol="0">
            <a:normAutofit fontScale="25000" lnSpcReduction="20000"/>
          </a:bodyPr>
          <a:lstStyle/>
          <a:p>
            <a:pPr marL="0" indent="0">
              <a:lnSpc>
                <a:spcPct val="115000"/>
              </a:lnSpc>
              <a:spcAft>
                <a:spcPts val="1000"/>
              </a:spcAft>
              <a:buNone/>
            </a:pPr>
            <a:r>
              <a:rPr lang="en-GB" sz="9600" dirty="0">
                <a:effectLst/>
                <a:latin typeface="Calibri" panose="020F0502020204030204" pitchFamily="34" charset="0"/>
                <a:ea typeface="Calibri" panose="020F0502020204030204" pitchFamily="34" charset="0"/>
                <a:cs typeface="Calibri" panose="020F0502020204030204" pitchFamily="34" charset="0"/>
              </a:rPr>
              <a:t>Request input into the multidisciplinary team (MDT) for young people with ongoing healthcare needs as needed from:</a:t>
            </a:r>
          </a:p>
          <a:p>
            <a:pPr marL="342900" indent="-342900">
              <a:lnSpc>
                <a:spcPct val="125000"/>
              </a:lnSpc>
              <a:buFont typeface="+mj-lt"/>
              <a:buAutoNum type="alphaLcPeriod"/>
            </a:pPr>
            <a:r>
              <a:rPr lang="en-GB" sz="8000" dirty="0">
                <a:latin typeface="Calibri" panose="020F0502020204030204" pitchFamily="34" charset="0"/>
                <a:cs typeface="Calibri" panose="020F0502020204030204" pitchFamily="34" charset="0"/>
              </a:rPr>
              <a:t>Relevant healthcare professionals from physical, community and mental healthcare services, in the same or other locations</a:t>
            </a:r>
          </a:p>
          <a:p>
            <a:pPr marL="342900" indent="-342900">
              <a:lnSpc>
                <a:spcPct val="125000"/>
              </a:lnSpc>
              <a:buFont typeface="+mj-lt"/>
              <a:buAutoNum type="alphaLcPeriod"/>
            </a:pPr>
            <a:r>
              <a:rPr lang="en-GB" sz="8000" dirty="0">
                <a:latin typeface="Calibri" panose="020F0502020204030204" pitchFamily="34" charset="0"/>
                <a:cs typeface="Calibri" panose="020F0502020204030204" pitchFamily="34" charset="0"/>
              </a:rPr>
              <a:t>Educational services, e.g. to share education and healthcare plans (EHCPs), subject to the young person’s consent</a:t>
            </a:r>
          </a:p>
          <a:p>
            <a:pPr marL="342900" indent="-342900">
              <a:lnSpc>
                <a:spcPct val="125000"/>
              </a:lnSpc>
              <a:spcAft>
                <a:spcPts val="800"/>
              </a:spcAft>
              <a:buFont typeface="+mj-lt"/>
              <a:buAutoNum type="alphaLcPeriod"/>
            </a:pPr>
            <a:r>
              <a:rPr lang="en-GB" sz="8000" dirty="0">
                <a:latin typeface="Calibri" panose="020F0502020204030204" pitchFamily="34" charset="0"/>
                <a:cs typeface="Calibri" panose="020F0502020204030204" pitchFamily="34" charset="0"/>
              </a:rPr>
              <a:t>A representative of the social care team should always be included for looked after, or accommodated children or young people, and for care leavers. This is particularly important if the child and/or family are known to social care, have unmet social care needs and/or there are safeguarding or child protection concerns. </a:t>
            </a:r>
          </a:p>
          <a:p>
            <a:pPr marL="0" indent="0">
              <a:buNone/>
            </a:pPr>
            <a:endParaRPr lang="en-US" sz="2400" i="0" u="none" strike="noStrike" baseline="0" dirty="0">
              <a:solidFill>
                <a:srgbClr val="211D1E"/>
              </a:solidFill>
            </a:endParaRPr>
          </a:p>
          <a:p>
            <a:pPr marL="0" indent="0">
              <a:buNone/>
            </a:pPr>
            <a:r>
              <a:rPr lang="en-US" sz="8000" b="1" i="1" u="none" strike="noStrike" baseline="0" dirty="0">
                <a:solidFill>
                  <a:srgbClr val="211D1E"/>
                </a:solidFill>
              </a:rPr>
              <a:t>Target audiences: Healthcare professionals who see patients throughout their admission and clinical directors</a:t>
            </a:r>
            <a:endParaRPr lang="en-GB" sz="8000" b="1"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4</a:t>
            </a:r>
          </a:p>
        </p:txBody>
      </p:sp>
    </p:spTree>
    <p:extLst>
      <p:ext uri="{BB962C8B-B14F-4D97-AF65-F5344CB8AC3E}">
        <p14:creationId xmlns:p14="http://schemas.microsoft.com/office/powerpoint/2010/main" val="830095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7512" y="1279909"/>
            <a:ext cx="7928976" cy="4901557"/>
          </a:xfrm>
        </p:spPr>
        <p:txBody>
          <a:bodyPr vert="horz" lIns="91440" tIns="45720" rIns="91440" bIns="45720" rtlCol="0">
            <a:normAutofit/>
          </a:bodyPr>
          <a:lstStyle/>
          <a:p>
            <a:pPr marL="0" indent="0">
              <a:lnSpc>
                <a:spcPct val="115000"/>
              </a:lnSpc>
              <a:spcAft>
                <a:spcPts val="1000"/>
              </a:spcAft>
              <a:buNone/>
            </a:pPr>
            <a:r>
              <a:rPr lang="en-GB" sz="2600" dirty="0">
                <a:effectLst/>
                <a:latin typeface="Calibri" panose="020F0502020204030204" pitchFamily="34" charset="0"/>
                <a:ea typeface="Calibri" panose="020F0502020204030204" pitchFamily="34" charset="0"/>
                <a:cs typeface="Calibri" panose="020F0502020204030204" pitchFamily="34" charset="0"/>
              </a:rPr>
              <a:t>Involve primary care throughout the transition process from child to adult healthcare services to: </a:t>
            </a: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mj-lt"/>
              <a:buAutoNum type="alphaLcPeriod"/>
            </a:pPr>
            <a:r>
              <a:rPr lang="en-GB" sz="2200" dirty="0">
                <a:effectLst/>
                <a:latin typeface="Calibri" panose="020F0502020204030204" pitchFamily="34" charset="0"/>
                <a:ea typeface="Calibri" panose="020F0502020204030204" pitchFamily="34" charset="0"/>
                <a:cs typeface="Calibri" panose="020F0502020204030204" pitchFamily="34" charset="0"/>
              </a:rPr>
              <a:t>Provide continuity of care for young people who are discharged to primary care if there is no equivalent healthcare professional in adult services</a:t>
            </a: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lphaLcPeriod"/>
            </a:pPr>
            <a:r>
              <a:rPr lang="en-GB" sz="2200" dirty="0">
                <a:effectLst/>
                <a:latin typeface="Calibri" panose="020F0502020204030204" pitchFamily="34" charset="0"/>
                <a:ea typeface="Calibri" panose="020F0502020204030204" pitchFamily="34" charset="0"/>
                <a:cs typeface="Calibri" panose="020F0502020204030204" pitchFamily="34" charset="0"/>
              </a:rPr>
              <a:t>Address any wider health concerns unrelated to the young person’s long-term condition.</a:t>
            </a: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b="0" i="0" u="none" strike="noStrike" baseline="0" dirty="0">
              <a:solidFill>
                <a:srgbClr val="211D1E"/>
              </a:solidFill>
            </a:endParaRPr>
          </a:p>
          <a:p>
            <a:pPr marL="0" indent="0">
              <a:buNone/>
            </a:pPr>
            <a:r>
              <a:rPr lang="en-US" sz="2000" b="1" i="1" u="none" strike="noStrike" baseline="0" dirty="0">
                <a:solidFill>
                  <a:srgbClr val="211D1E"/>
                </a:solidFill>
              </a:rPr>
              <a:t>Target audiences: Healthcare professionals who see patients at, and throughout, their admission, pharmacists, and clinical directors</a:t>
            </a:r>
            <a:endParaRPr lang="en-GB" sz="2000" b="1"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5</a:t>
            </a:r>
          </a:p>
        </p:txBody>
      </p:sp>
    </p:spTree>
    <p:extLst>
      <p:ext uri="{BB962C8B-B14F-4D97-AF65-F5344CB8AC3E}">
        <p14:creationId xmlns:p14="http://schemas.microsoft.com/office/powerpoint/2010/main" val="3202305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8827" y="1293504"/>
            <a:ext cx="7878872" cy="3641751"/>
          </a:xfrm>
        </p:spPr>
        <p:txBody>
          <a:bodyPr vert="horz" lIns="91440" tIns="45720" rIns="91440" bIns="45720" rtlCol="0">
            <a:normAutofit/>
          </a:bodyPr>
          <a:lstStyle/>
          <a:p>
            <a:pPr marL="0" indent="0">
              <a:lnSpc>
                <a:spcPct val="115000"/>
              </a:lnSpc>
              <a:buNone/>
            </a:pPr>
            <a:r>
              <a:rPr lang="en-GB" sz="2400" dirty="0">
                <a:effectLst/>
                <a:latin typeface="Calibri" panose="020F0502020204030204" pitchFamily="34" charset="0"/>
                <a:ea typeface="Calibri" panose="020F0502020204030204" pitchFamily="34" charset="0"/>
                <a:cs typeface="Calibri" panose="020F0502020204030204" pitchFamily="34" charset="0"/>
              </a:rPr>
              <a:t>Convene an overarching trust/health board transition team to provide a ‘one stop shop’ model of holistic care for young people moving from child into adult healthcare services.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b="0" i="0" u="none" strike="noStrike" baseline="0" dirty="0">
              <a:solidFill>
                <a:srgbClr val="211D1E"/>
              </a:solidFill>
            </a:endParaRPr>
          </a:p>
          <a:p>
            <a:pPr marL="0" indent="0">
              <a:buNone/>
            </a:pPr>
            <a:r>
              <a:rPr lang="en-GB" sz="2000" b="1" i="1" dirty="0">
                <a:effectLst/>
                <a:latin typeface="Calibri" panose="020F0502020204030204" pitchFamily="34" charset="0"/>
                <a:ea typeface="Calibri" panose="020F0502020204030204" pitchFamily="34" charset="0"/>
              </a:rPr>
              <a:t>Target audience: Executive boards and clinical leads of all trusts/health boards</a:t>
            </a:r>
            <a:endParaRPr lang="en-GB" sz="2000" b="1"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6</a:t>
            </a:r>
          </a:p>
        </p:txBody>
      </p:sp>
    </p:spTree>
    <p:extLst>
      <p:ext uri="{BB962C8B-B14F-4D97-AF65-F5344CB8AC3E}">
        <p14:creationId xmlns:p14="http://schemas.microsoft.com/office/powerpoint/2010/main" val="3696021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1273" y="1342540"/>
            <a:ext cx="7741454" cy="2753471"/>
          </a:xfrm>
        </p:spPr>
        <p:txBody>
          <a:bodyPr vert="horz" lIns="91440" tIns="45720" rIns="91440" bIns="45720" rtlCol="0">
            <a:normAutofit/>
          </a:bodyPr>
          <a:lstStyle/>
          <a:p>
            <a:pPr marL="0" indent="0">
              <a:buNone/>
            </a:pPr>
            <a:r>
              <a:rPr lang="en-GB" sz="2400" dirty="0">
                <a:effectLst/>
                <a:ea typeface="Calibri" panose="020F0502020204030204" pitchFamily="34" charset="0"/>
              </a:rPr>
              <a:t>Implement an overarching trust/health board transition policy for all young people with ongoing healthcare needs. </a:t>
            </a:r>
            <a:endParaRPr lang="en-US" sz="2400" b="0" i="0" u="none" strike="noStrike" baseline="0" dirty="0">
              <a:solidFill>
                <a:srgbClr val="211D1E"/>
              </a:solidFill>
            </a:endParaRPr>
          </a:p>
          <a:p>
            <a:pPr marL="0" indent="0">
              <a:buNone/>
            </a:pPr>
            <a:endParaRPr lang="en-GB" sz="1800" b="1" i="1" dirty="0">
              <a:effectLst/>
              <a:latin typeface="Calibri" panose="020F0502020204030204" pitchFamily="34" charset="0"/>
              <a:ea typeface="Calibri" panose="020F0502020204030204" pitchFamily="34" charset="0"/>
            </a:endParaRPr>
          </a:p>
          <a:p>
            <a:pPr marL="0" indent="0">
              <a:buNone/>
            </a:pPr>
            <a:r>
              <a:rPr lang="en-GB" sz="2000" b="1" i="1" dirty="0">
                <a:effectLst/>
                <a:latin typeface="Calibri" panose="020F0502020204030204" pitchFamily="34" charset="0"/>
                <a:ea typeface="Calibri" panose="020F0502020204030204" pitchFamily="34" charset="0"/>
              </a:rPr>
              <a:t>Target audience: Executive boards and clinical leads of all trusts/health boards, with support from the transition team</a:t>
            </a:r>
            <a:endParaRPr lang="en-GB" sz="2000" b="1"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7</a:t>
            </a:r>
          </a:p>
        </p:txBody>
      </p:sp>
    </p:spTree>
    <p:extLst>
      <p:ext uri="{BB962C8B-B14F-4D97-AF65-F5344CB8AC3E}">
        <p14:creationId xmlns:p14="http://schemas.microsoft.com/office/powerpoint/2010/main" val="22672399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6301" y="1229806"/>
            <a:ext cx="7928976" cy="3621023"/>
          </a:xfrm>
        </p:spPr>
        <p:txBody>
          <a:bodyPr vert="horz" lIns="91440" tIns="45720" rIns="91440" bIns="45720" rtlCol="0">
            <a:normAutofit/>
          </a:bodyPr>
          <a:lstStyle/>
          <a:p>
            <a:pPr marL="0" indent="0">
              <a:lnSpc>
                <a:spcPct val="115000"/>
              </a:lnSpc>
              <a:spcAft>
                <a:spcPts val="1000"/>
              </a:spcAft>
              <a:buNone/>
            </a:pPr>
            <a:r>
              <a:rPr lang="en-GB" sz="2400" dirty="0">
                <a:latin typeface="Calibri" panose="020F0502020204030204" pitchFamily="34" charset="0"/>
                <a:cs typeface="Calibri" panose="020F0502020204030204" pitchFamily="34" charset="0"/>
              </a:rPr>
              <a:t>Ensure transition from child into adult healthcare services is in the job plan for all members of the multidisciplinary team working in all child and adult specialties delivering clinical care to children and young people with ongoing healthcare needs.</a:t>
            </a:r>
          </a:p>
          <a:p>
            <a:pPr marL="0" indent="0">
              <a:buNone/>
            </a:pPr>
            <a:endParaRPr lang="en-US" sz="2400" b="0" i="0" u="none" strike="noStrike" baseline="0" dirty="0">
              <a:solidFill>
                <a:srgbClr val="211D1E"/>
              </a:solidFill>
            </a:endParaRPr>
          </a:p>
          <a:p>
            <a:pPr marL="0" indent="0">
              <a:buNone/>
            </a:pPr>
            <a:r>
              <a:rPr lang="en-GB" sz="2000" b="1" i="1" dirty="0">
                <a:effectLst/>
                <a:latin typeface="Calibri" panose="020F0502020204030204" pitchFamily="34" charset="0"/>
                <a:ea typeface="Calibri" panose="020F0502020204030204" pitchFamily="34" charset="0"/>
              </a:rPr>
              <a:t>Target audience: Executive boards and clinical leads of all trusts/health boards, with support from the transition team</a:t>
            </a:r>
            <a:endParaRPr lang="en-GB" sz="2000" b="1" i="1" dirty="0"/>
          </a:p>
        </p:txBody>
      </p:sp>
      <p:sp>
        <p:nvSpPr>
          <p:cNvPr id="4" name="TextBox 3"/>
          <p:cNvSpPr txBox="1"/>
          <p:nvPr/>
        </p:nvSpPr>
        <p:spPr>
          <a:xfrm>
            <a:off x="0" y="-18288"/>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8</a:t>
            </a:r>
          </a:p>
        </p:txBody>
      </p:sp>
    </p:spTree>
    <p:extLst>
      <p:ext uri="{BB962C8B-B14F-4D97-AF65-F5344CB8AC3E}">
        <p14:creationId xmlns:p14="http://schemas.microsoft.com/office/powerpoint/2010/main" val="68695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8826" y="1104519"/>
            <a:ext cx="7876523" cy="4356830"/>
          </a:xfrm>
        </p:spPr>
        <p:txBody>
          <a:bodyPr>
            <a:normAutofit/>
          </a:bodyPr>
          <a:lstStyle/>
          <a:p>
            <a:pPr marL="0" indent="0">
              <a:lnSpc>
                <a:spcPct val="115000"/>
              </a:lnSpc>
              <a:spcAft>
                <a:spcPts val="1000"/>
              </a:spcAft>
              <a:buNone/>
            </a:pPr>
            <a:r>
              <a:rPr lang="en-GB" sz="2400" dirty="0">
                <a:effectLst/>
                <a:latin typeface="Calibri" panose="020F0502020204030204" pitchFamily="34" charset="0"/>
                <a:ea typeface="Calibri" panose="020F0502020204030204" pitchFamily="34" charset="0"/>
                <a:cs typeface="Calibri" panose="020F0502020204030204" pitchFamily="34" charset="0"/>
              </a:rPr>
              <a:t>To explore the barriers and facilitators in the process of the transition of children and young people with chronic health conditions into adult health services.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buFont typeface="Calibri" panose="020F0502020204030204" pitchFamily="34" charset="0"/>
              <a:buChar char="–"/>
            </a:pPr>
            <a:r>
              <a:rPr lang="en-GB" sz="2400" dirty="0"/>
              <a:t> Organisational questionnaire</a:t>
            </a:r>
          </a:p>
          <a:p>
            <a:pPr>
              <a:lnSpc>
                <a:spcPct val="100000"/>
              </a:lnSpc>
              <a:buFont typeface="Calibri" panose="020F0502020204030204" pitchFamily="34" charset="0"/>
              <a:buChar char="–"/>
            </a:pPr>
            <a:r>
              <a:rPr lang="en-GB" sz="2400" dirty="0"/>
              <a:t> Clinician questionnaire</a:t>
            </a:r>
          </a:p>
          <a:p>
            <a:pPr>
              <a:lnSpc>
                <a:spcPct val="100000"/>
              </a:lnSpc>
              <a:buFont typeface="Calibri" panose="020F0502020204030204" pitchFamily="34" charset="0"/>
              <a:buChar char="–"/>
            </a:pPr>
            <a:r>
              <a:rPr lang="en-GB" sz="2400" dirty="0"/>
              <a:t> Case note review</a:t>
            </a:r>
          </a:p>
          <a:p>
            <a:pPr>
              <a:lnSpc>
                <a:spcPct val="100000"/>
              </a:lnSpc>
              <a:buFont typeface="Calibri" panose="020F0502020204030204" pitchFamily="34" charset="0"/>
              <a:buChar char="–"/>
            </a:pPr>
            <a:r>
              <a:rPr lang="en-GB" sz="2400" dirty="0"/>
              <a:t> Patient/carer online survey and focus groups</a:t>
            </a:r>
          </a:p>
          <a:p>
            <a:pPr>
              <a:lnSpc>
                <a:spcPct val="100000"/>
              </a:lnSpc>
              <a:buFont typeface="Calibri" panose="020F0502020204030204" pitchFamily="34" charset="0"/>
              <a:buChar char="–"/>
            </a:pPr>
            <a:r>
              <a:rPr lang="en-GB" sz="2400" dirty="0"/>
              <a:t> Health and social care professionals survey</a:t>
            </a:r>
          </a:p>
          <a:p>
            <a:pPr>
              <a:lnSpc>
                <a:spcPct val="150000"/>
              </a:lnSpc>
              <a:buFont typeface="Calibri" panose="020F0502020204030204" pitchFamily="34" charset="0"/>
              <a:buChar char="–"/>
            </a:pP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The study</a:t>
            </a:r>
          </a:p>
        </p:txBody>
      </p:sp>
    </p:spTree>
    <p:extLst>
      <p:ext uri="{BB962C8B-B14F-4D97-AF65-F5344CB8AC3E}">
        <p14:creationId xmlns:p14="http://schemas.microsoft.com/office/powerpoint/2010/main" val="13402210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1248" y="1335650"/>
            <a:ext cx="7753980" cy="4186699"/>
          </a:xfrm>
        </p:spPr>
        <p:txBody>
          <a:bodyPr vert="horz" lIns="91440" tIns="45720" rIns="91440" bIns="45720" rtlCol="0">
            <a:normAutofit/>
          </a:bodyPr>
          <a:lstStyle/>
          <a:p>
            <a:pPr marL="0" indent="0">
              <a:lnSpc>
                <a:spcPct val="115000"/>
              </a:lnSpc>
              <a:spcAft>
                <a:spcPts val="1000"/>
              </a:spcAft>
              <a:buNone/>
            </a:pPr>
            <a:r>
              <a:rPr lang="en-GB"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Ensure staff in all organisations complete training in developmentally appropriate healthcare and the transition from child to adult healthcare services. The content should be tailored to the job role and the degree of involvement with children and young people.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b="0" i="0" u="none" strike="noStrike" baseline="0" dirty="0">
              <a:solidFill>
                <a:srgbClr val="211D1E"/>
              </a:solidFill>
            </a:endParaRPr>
          </a:p>
          <a:p>
            <a:pPr marL="0" indent="0">
              <a:buNone/>
            </a:pPr>
            <a:r>
              <a:rPr lang="en-GB" sz="2000" b="1" i="1" dirty="0">
                <a:effectLst/>
                <a:latin typeface="Calibri" panose="020F0502020204030204" pitchFamily="34" charset="0"/>
                <a:ea typeface="Calibri" panose="020F0502020204030204" pitchFamily="34" charset="0"/>
              </a:rPr>
              <a:t>Target audience: Executive boards and clinical leads of all trusts/health boards, with support from the transition team</a:t>
            </a:r>
            <a:endParaRPr lang="en-GB" sz="2000" b="1"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9</a:t>
            </a:r>
          </a:p>
        </p:txBody>
      </p:sp>
    </p:spTree>
    <p:extLst>
      <p:ext uri="{BB962C8B-B14F-4D97-AF65-F5344CB8AC3E}">
        <p14:creationId xmlns:p14="http://schemas.microsoft.com/office/powerpoint/2010/main" val="16182495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141" y="1297947"/>
            <a:ext cx="7691718" cy="3850250"/>
          </a:xfrm>
        </p:spPr>
        <p:txBody>
          <a:bodyPr vert="horz" lIns="91440" tIns="45720" rIns="91440" bIns="45720" rtlCol="0">
            <a:normAutofit/>
          </a:bodyPr>
          <a:lstStyle/>
          <a:p>
            <a:pPr marL="0" indent="0">
              <a:lnSpc>
                <a:spcPct val="115000"/>
              </a:lnSpc>
              <a:spcAft>
                <a:spcPts val="1000"/>
              </a:spcAft>
              <a:buNone/>
            </a:pPr>
            <a:r>
              <a:rPr lang="en-GB" sz="2400" dirty="0">
                <a:effectLst/>
                <a:latin typeface="Calibri" panose="020F0502020204030204" pitchFamily="34" charset="0"/>
                <a:ea typeface="Calibri" panose="020F0502020204030204" pitchFamily="34" charset="0"/>
                <a:cs typeface="Calibri" panose="020F0502020204030204" pitchFamily="34" charset="0"/>
              </a:rPr>
              <a:t>Ensure that all young people who may need to move from child into adult healthcare services can be identified as such on electronic patient systems, across all healthcare sectors*.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1000"/>
              </a:spcAft>
              <a:buNone/>
            </a:pPr>
            <a:r>
              <a:rPr lang="en-GB" sz="2000" i="1" dirty="0">
                <a:effectLst/>
                <a:latin typeface="Calibri" panose="020F0502020204030204" pitchFamily="34" charset="0"/>
                <a:ea typeface="Calibri" panose="020F0502020204030204" pitchFamily="34" charset="0"/>
                <a:cs typeface="Calibri" panose="020F0502020204030204" pitchFamily="34" charset="0"/>
              </a:rPr>
              <a:t>*A standardised set of codes would support this.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400" b="0" i="0" u="none" strike="noStrike" baseline="0" dirty="0">
              <a:solidFill>
                <a:srgbClr val="211D1E"/>
              </a:solidFill>
            </a:endParaRPr>
          </a:p>
          <a:p>
            <a:pPr marL="0" indent="0">
              <a:buNone/>
            </a:pPr>
            <a:r>
              <a:rPr lang="en-GB" sz="2000" b="1" i="1" dirty="0">
                <a:effectLst/>
                <a:latin typeface="Calibri" panose="020F0502020204030204" pitchFamily="34" charset="0"/>
                <a:ea typeface="Calibri" panose="020F0502020204030204" pitchFamily="34" charset="0"/>
              </a:rPr>
              <a:t>Target audience: NHS England, Digital Health and Care Wales and Northern Ireland Statistics and Research Agency with support from trust/health board executive committees and commissioners</a:t>
            </a:r>
            <a:endParaRPr lang="en-US" sz="2000" b="1" i="0" u="none" strike="noStrike" baseline="0" dirty="0">
              <a:solidFill>
                <a:srgbClr val="211D1E"/>
              </a:solidFill>
              <a:latin typeface="Humanist 77 7 BT"/>
            </a:endParaRP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10</a:t>
            </a:r>
          </a:p>
        </p:txBody>
      </p:sp>
    </p:spTree>
    <p:extLst>
      <p:ext uri="{BB962C8B-B14F-4D97-AF65-F5344CB8AC3E}">
        <p14:creationId xmlns:p14="http://schemas.microsoft.com/office/powerpoint/2010/main" val="6935387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832" y="1320243"/>
            <a:ext cx="8141919" cy="3427121"/>
          </a:xfrm>
        </p:spPr>
        <p:txBody>
          <a:bodyPr vert="horz" lIns="91440" tIns="45720" rIns="91440" bIns="45720" rtlCol="0">
            <a:normAutofit/>
          </a:bodyPr>
          <a:lstStyle/>
          <a:p>
            <a:pPr marL="0" indent="0">
              <a:lnSpc>
                <a:spcPct val="115000"/>
              </a:lnSpc>
              <a:spcAft>
                <a:spcPts val="1000"/>
              </a:spcAft>
              <a:buNone/>
            </a:pPr>
            <a:r>
              <a:rPr lang="en-GB" sz="2400" dirty="0">
                <a:effectLst/>
                <a:latin typeface="Calibri" panose="020F0502020204030204" pitchFamily="34" charset="0"/>
                <a:ea typeface="Calibri" panose="020F0502020204030204" pitchFamily="34" charset="0"/>
                <a:cs typeface="Calibri" panose="020F0502020204030204" pitchFamily="34" charset="0"/>
              </a:rPr>
              <a:t>Ensure that transition from child to adult services is specified in the service outcome measures and that the financial support for this reflects the additional clinical and administrative time needed. Appropriate quality and outcome measures should be included in both child and adult service specifications.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i="0" u="none" strike="noStrike" baseline="0" dirty="0">
              <a:solidFill>
                <a:srgbClr val="211D1E"/>
              </a:solidFill>
            </a:endParaRPr>
          </a:p>
          <a:p>
            <a:pPr marL="0" indent="0">
              <a:buNone/>
            </a:pPr>
            <a:r>
              <a:rPr lang="en-GB" sz="2000" b="1" i="1" dirty="0">
                <a:effectLst/>
                <a:latin typeface="Calibri" panose="020F0502020204030204" pitchFamily="34" charset="0"/>
                <a:ea typeface="Calibri" panose="020F0502020204030204" pitchFamily="34" charset="0"/>
              </a:rPr>
              <a:t>Target audience: Commissioners, Integrated Care Boards</a:t>
            </a:r>
            <a:endParaRPr lang="en-GB" sz="2000" b="1"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11</a:t>
            </a:r>
          </a:p>
        </p:txBody>
      </p:sp>
    </p:spTree>
    <p:extLst>
      <p:ext uri="{BB962C8B-B14F-4D97-AF65-F5344CB8AC3E}">
        <p14:creationId xmlns:p14="http://schemas.microsoft.com/office/powerpoint/2010/main" val="28455488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45459"/>
          </a:xfrm>
          <a:solidFill>
            <a:srgbClr val="FE612A"/>
          </a:solidFill>
        </p:spPr>
        <p:txBody>
          <a:bodyPr>
            <a:noAutofit/>
          </a:bodyPr>
          <a:lstStyle/>
          <a:p>
            <a:r>
              <a:rPr lang="en-GB" sz="3200" dirty="0">
                <a:solidFill>
                  <a:schemeClr val="bg1"/>
                </a:solidFill>
                <a:latin typeface="Calibri" panose="020F0502020204030204" pitchFamily="34" charset="0"/>
              </a:rPr>
              <a:t>Discussion</a:t>
            </a:r>
          </a:p>
        </p:txBody>
      </p:sp>
      <p:sp>
        <p:nvSpPr>
          <p:cNvPr id="3" name="Content Placeholder 2"/>
          <p:cNvSpPr>
            <a:spLocks noGrp="1"/>
          </p:cNvSpPr>
          <p:nvPr>
            <p:ph idx="1"/>
          </p:nvPr>
        </p:nvSpPr>
        <p:spPr>
          <a:xfrm>
            <a:off x="588724" y="1125296"/>
            <a:ext cx="7916450" cy="5057191"/>
          </a:xfrm>
        </p:spPr>
        <p:txBody>
          <a:bodyPr>
            <a:normAutofit/>
          </a:bodyPr>
          <a:lstStyle/>
          <a:p>
            <a:r>
              <a:rPr lang="en-GB" sz="2400" i="1" dirty="0"/>
              <a:t>Is developmentally appropriate healthcare offered or mandated healthcare professionals involved in transition?</a:t>
            </a:r>
          </a:p>
          <a:p>
            <a:r>
              <a:rPr lang="en-GB" sz="2400" i="1" dirty="0"/>
              <a:t>Are patients transitioning to adult services actively involved in their healthcare plans? </a:t>
            </a:r>
          </a:p>
          <a:p>
            <a:r>
              <a:rPr lang="en-GB" sz="2400" i="1" dirty="0"/>
              <a:t>Do MDT meetings include all those involved in the transition of the young person, including those from the social care and education sector?</a:t>
            </a:r>
          </a:p>
          <a:p>
            <a:r>
              <a:rPr lang="en-GB" sz="2400" i="1" dirty="0"/>
              <a:t>Does the hospital have an adolescent ward/service? If not, where do 15-17 y/o go when admitted to hospital?</a:t>
            </a:r>
          </a:p>
          <a:p>
            <a:r>
              <a:rPr lang="en-GB" sz="2400" i="1" dirty="0"/>
              <a:t>Do young people transitioning all have lead clinicians? Are senior board members available to support them?</a:t>
            </a:r>
          </a:p>
          <a:p>
            <a:r>
              <a:rPr lang="en-GB" sz="2400" i="1" dirty="0"/>
              <a:t>Are transition tools, such as Ready Steady Go, and guidelines used during the transition process?</a:t>
            </a:r>
          </a:p>
          <a:p>
            <a:endParaRPr lang="en-GB" dirty="0"/>
          </a:p>
          <a:p>
            <a:pPr marL="0" indent="0">
              <a:buNone/>
            </a:pPr>
            <a:endParaRPr lang="en-GB" dirty="0"/>
          </a:p>
        </p:txBody>
      </p:sp>
    </p:spTree>
    <p:extLst>
      <p:ext uri="{BB962C8B-B14F-4D97-AF65-F5344CB8AC3E}">
        <p14:creationId xmlns:p14="http://schemas.microsoft.com/office/powerpoint/2010/main" val="33852904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13361"/>
            <a:ext cx="7886700" cy="1325563"/>
          </a:xfrm>
          <a:solidFill>
            <a:srgbClr val="FE612A"/>
          </a:solidFill>
        </p:spPr>
        <p:txBody>
          <a:bodyPr/>
          <a:lstStyle/>
          <a:p>
            <a:pPr algn="ctr"/>
            <a:r>
              <a:rPr lang="en-US" b="1" dirty="0">
                <a:solidFill>
                  <a:schemeClr val="bg1"/>
                </a:solidFill>
              </a:rPr>
              <a:t>The Inbetweeners</a:t>
            </a:r>
            <a:endParaRPr lang="en-GB" b="1" dirty="0">
              <a:solidFill>
                <a:schemeClr val="bg1"/>
              </a:solidFill>
            </a:endParaRPr>
          </a:p>
        </p:txBody>
      </p:sp>
      <p:sp>
        <p:nvSpPr>
          <p:cNvPr id="3" name="Content Placeholder 2"/>
          <p:cNvSpPr>
            <a:spLocks noGrp="1"/>
          </p:cNvSpPr>
          <p:nvPr>
            <p:ph idx="1"/>
          </p:nvPr>
        </p:nvSpPr>
        <p:spPr>
          <a:xfrm>
            <a:off x="628650" y="2635624"/>
            <a:ext cx="7886700" cy="2259106"/>
          </a:xfrm>
        </p:spPr>
        <p:txBody>
          <a:bodyPr>
            <a:normAutofit/>
          </a:bodyPr>
          <a:lstStyle/>
          <a:p>
            <a:pPr marL="0" indent="0" algn="ctr">
              <a:buNone/>
            </a:pPr>
            <a:r>
              <a:rPr lang="en-GB" sz="3200" dirty="0"/>
              <a:t>Full report, summary and implementation tools are be found at</a:t>
            </a:r>
          </a:p>
          <a:p>
            <a:pPr marL="0" indent="0" algn="ctr">
              <a:buNone/>
            </a:pPr>
            <a:endParaRPr lang="en-GB" sz="3200" dirty="0"/>
          </a:p>
          <a:p>
            <a:pPr marL="0" indent="0" algn="ctr">
              <a:buNone/>
            </a:pPr>
            <a:r>
              <a:rPr lang="en-GB" u="sng" dirty="0">
                <a:solidFill>
                  <a:srgbClr val="0563C1"/>
                </a:solidFill>
                <a:effectLst/>
                <a:latin typeface="Calibri" panose="020F0502020204030204" pitchFamily="34" charset="0"/>
                <a:ea typeface="Calibri" panose="020F0502020204030204" pitchFamily="34" charset="0"/>
                <a:hlinkClick r:id="rId3"/>
              </a:rPr>
              <a:t>https://www.ncepod.org.uk/2023transition.html</a:t>
            </a:r>
            <a:endParaRPr lang="en-GB" sz="4400" dirty="0"/>
          </a:p>
        </p:txBody>
      </p:sp>
    </p:spTree>
    <p:extLst>
      <p:ext uri="{BB962C8B-B14F-4D97-AF65-F5344CB8AC3E}">
        <p14:creationId xmlns:p14="http://schemas.microsoft.com/office/powerpoint/2010/main" val="1207531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6302" y="1028700"/>
            <a:ext cx="7903924" cy="4786313"/>
          </a:xfrm>
        </p:spPr>
        <p:txBody>
          <a:bodyPr>
            <a:normAutofit/>
          </a:bodyPr>
          <a:lstStyle/>
          <a:p>
            <a:pPr>
              <a:lnSpc>
                <a:spcPct val="100000"/>
              </a:lnSpc>
            </a:pPr>
            <a:r>
              <a:rPr lang="en-GB" sz="2400" dirty="0">
                <a:latin typeface="Calibri" panose="020F0502020204030204" pitchFamily="34" charset="0"/>
                <a:ea typeface="Calibri" panose="020F0502020204030204" pitchFamily="34" charset="0"/>
              </a:rPr>
              <a:t>Y</a:t>
            </a:r>
            <a:r>
              <a:rPr lang="en-GB" sz="2400" dirty="0">
                <a:effectLst/>
                <a:latin typeface="Calibri" panose="020F0502020204030204" pitchFamily="34" charset="0"/>
                <a:ea typeface="Calibri" panose="020F0502020204030204" pitchFamily="34" charset="0"/>
              </a:rPr>
              <a:t>oung people aged between 13 years and their 25</a:t>
            </a:r>
            <a:r>
              <a:rPr lang="en-GB" sz="2400" baseline="30000" dirty="0">
                <a:effectLst/>
                <a:latin typeface="Calibri" panose="020F0502020204030204" pitchFamily="34" charset="0"/>
                <a:ea typeface="Calibri" panose="020F0502020204030204" pitchFamily="34" charset="0"/>
              </a:rPr>
              <a:t>th</a:t>
            </a:r>
            <a:r>
              <a:rPr lang="en-GB" sz="2400" dirty="0">
                <a:effectLst/>
                <a:latin typeface="Calibri" panose="020F0502020204030204" pitchFamily="34" charset="0"/>
                <a:ea typeface="Calibri" panose="020F0502020204030204" pitchFamily="34" charset="0"/>
              </a:rPr>
              <a:t> birthday transitioning from child to adult health services were collected over an 18-month period from 1</a:t>
            </a:r>
            <a:r>
              <a:rPr lang="en-GB" sz="2400" baseline="30000" dirty="0">
                <a:effectLst/>
                <a:latin typeface="Calibri" panose="020F0502020204030204" pitchFamily="34" charset="0"/>
                <a:ea typeface="Calibri" panose="020F0502020204030204" pitchFamily="34" charset="0"/>
              </a:rPr>
              <a:t>st</a:t>
            </a:r>
            <a:r>
              <a:rPr lang="en-GB" sz="2400" dirty="0">
                <a:effectLst/>
                <a:latin typeface="Calibri" panose="020F0502020204030204" pitchFamily="34" charset="0"/>
                <a:ea typeface="Calibri" panose="020F0502020204030204" pitchFamily="34" charset="0"/>
              </a:rPr>
              <a:t> October 2019 – 31</a:t>
            </a:r>
            <a:r>
              <a:rPr lang="en-GB" sz="2400" baseline="30000" dirty="0">
                <a:effectLst/>
                <a:latin typeface="Calibri" panose="020F0502020204030204" pitchFamily="34" charset="0"/>
                <a:ea typeface="Calibri" panose="020F0502020204030204" pitchFamily="34" charset="0"/>
              </a:rPr>
              <a:t>st</a:t>
            </a:r>
            <a:r>
              <a:rPr lang="en-GB" sz="2400" dirty="0">
                <a:effectLst/>
                <a:latin typeface="Calibri" panose="020F0502020204030204" pitchFamily="34" charset="0"/>
                <a:ea typeface="Calibri" panose="020F0502020204030204" pitchFamily="34" charset="0"/>
              </a:rPr>
              <a:t> March 2021. </a:t>
            </a:r>
          </a:p>
          <a:p>
            <a:pPr marL="0" indent="0">
              <a:lnSpc>
                <a:spcPct val="100000"/>
              </a:lnSpc>
              <a:buNone/>
            </a:pPr>
            <a:endParaRPr lang="en-GB" sz="2400" dirty="0">
              <a:effectLst/>
              <a:latin typeface="Calibri" panose="020F0502020204030204" pitchFamily="34" charset="0"/>
              <a:ea typeface="Calibri" panose="020F0502020204030204" pitchFamily="34" charset="0"/>
            </a:endParaRPr>
          </a:p>
          <a:p>
            <a:pPr>
              <a:lnSpc>
                <a:spcPct val="100000"/>
              </a:lnSpc>
            </a:pPr>
            <a:r>
              <a:rPr lang="en-GB" sz="2400" dirty="0">
                <a:effectLst/>
                <a:latin typeface="Calibri" panose="020F0502020204030204" pitchFamily="34" charset="0"/>
                <a:ea typeface="Calibri" panose="020F0502020204030204" pitchFamily="34" charset="0"/>
              </a:rPr>
              <a:t>Twelve conditions were chosen to identify a broad sample of young people with a complex chronic condition for inclusion in the study. Young people were identified using one of the included conditions, by ICD10 or SNOMED codes.</a:t>
            </a:r>
            <a:endParaRPr lang="en-GB"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Study population</a:t>
            </a:r>
          </a:p>
        </p:txBody>
      </p:sp>
    </p:spTree>
    <p:extLst>
      <p:ext uri="{BB962C8B-B14F-4D97-AF65-F5344CB8AC3E}">
        <p14:creationId xmlns:p14="http://schemas.microsoft.com/office/powerpoint/2010/main" val="237083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E54D988E-AC6E-8823-CD44-940BDF73FD09}"/>
              </a:ext>
            </a:extLst>
          </p:cNvPr>
          <p:cNvGraphicFramePr>
            <a:graphicFrameLocks noGrp="1"/>
          </p:cNvGraphicFramePr>
          <p:nvPr>
            <p:ph idx="1"/>
            <p:extLst>
              <p:ext uri="{D42A27DB-BD31-4B8C-83A1-F6EECF244321}">
                <p14:modId xmlns:p14="http://schemas.microsoft.com/office/powerpoint/2010/main" val="1104470626"/>
              </p:ext>
            </p:extLst>
          </p:nvPr>
        </p:nvGraphicFramePr>
        <p:xfrm>
          <a:off x="279918" y="895738"/>
          <a:ext cx="8416213" cy="5538132"/>
        </p:xfrm>
        <a:graphic>
          <a:graphicData uri="http://schemas.openxmlformats.org/drawingml/2006/table">
            <a:tbl>
              <a:tblPr firstRow="1" firstCol="1" bandRow="1">
                <a:tableStyleId>{5C22544A-7EE6-4342-B048-85BDC9FD1C3A}</a:tableStyleId>
              </a:tblPr>
              <a:tblGrid>
                <a:gridCol w="6118535">
                  <a:extLst>
                    <a:ext uri="{9D8B030D-6E8A-4147-A177-3AD203B41FA5}">
                      <a16:colId xmlns:a16="http://schemas.microsoft.com/office/drawing/2014/main" val="2623987337"/>
                    </a:ext>
                  </a:extLst>
                </a:gridCol>
                <a:gridCol w="2297678">
                  <a:extLst>
                    <a:ext uri="{9D8B030D-6E8A-4147-A177-3AD203B41FA5}">
                      <a16:colId xmlns:a16="http://schemas.microsoft.com/office/drawing/2014/main" val="3450979140"/>
                    </a:ext>
                  </a:extLst>
                </a:gridCol>
              </a:tblGrid>
              <a:tr h="395640">
                <a:tc>
                  <a:txBody>
                    <a:bodyPr/>
                    <a:lstStyle/>
                    <a:p>
                      <a:r>
                        <a:rPr lang="en-GB" sz="2500" dirty="0">
                          <a:effectLst/>
                        </a:rPr>
                        <a:t>Conditions</a:t>
                      </a:r>
                      <a:endParaRPr lang="en-GB" sz="2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r>
                        <a:rPr lang="en-GB" sz="2500" dirty="0">
                          <a:effectLst/>
                        </a:rPr>
                        <a:t>ICD10 codes</a:t>
                      </a:r>
                      <a:endParaRPr lang="en-GB" sz="2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81651950"/>
                  </a:ext>
                </a:extLst>
              </a:tr>
              <a:tr h="395640">
                <a:tc>
                  <a:txBody>
                    <a:bodyPr/>
                    <a:lstStyle/>
                    <a:p>
                      <a:r>
                        <a:rPr lang="en-GB" sz="2400" dirty="0">
                          <a:effectLst/>
                        </a:rPr>
                        <a:t>Epilepsy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GB" sz="2400" dirty="0">
                          <a:effectLst/>
                        </a:rPr>
                        <a:t>G40; G41</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56365927"/>
                  </a:ext>
                </a:extLst>
              </a:tr>
              <a:tr h="395640">
                <a:tc>
                  <a:txBody>
                    <a:bodyPr/>
                    <a:lstStyle/>
                    <a:p>
                      <a:r>
                        <a:rPr lang="en-GB" sz="2400" dirty="0">
                          <a:effectLst/>
                        </a:rPr>
                        <a:t>Sickle cell anaemia</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GB" sz="2400" dirty="0">
                          <a:effectLst/>
                        </a:rPr>
                        <a:t>D57.0; D57.1</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3406312"/>
                  </a:ext>
                </a:extLst>
              </a:tr>
              <a:tr h="395640">
                <a:tc>
                  <a:txBody>
                    <a:bodyPr/>
                    <a:lstStyle/>
                    <a:p>
                      <a:r>
                        <a:rPr lang="en-GB" sz="2400" dirty="0">
                          <a:effectLst/>
                        </a:rPr>
                        <a:t>Juvenile idiopathic arthritis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GB" sz="2400" dirty="0">
                          <a:effectLst/>
                        </a:rPr>
                        <a:t>M08</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93316276"/>
                  </a:ext>
                </a:extLst>
              </a:tr>
              <a:tr h="395640">
                <a:tc>
                  <a:txBody>
                    <a:bodyPr/>
                    <a:lstStyle/>
                    <a:p>
                      <a:r>
                        <a:rPr lang="en-GB" sz="2400" dirty="0">
                          <a:effectLst/>
                        </a:rPr>
                        <a:t>Cerebral palsy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GB" sz="2400" dirty="0">
                          <a:effectLst/>
                        </a:rPr>
                        <a:t>G80</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53816696"/>
                  </a:ext>
                </a:extLst>
              </a:tr>
              <a:tr h="395640">
                <a:tc>
                  <a:txBody>
                    <a:bodyPr/>
                    <a:lstStyle/>
                    <a:p>
                      <a:r>
                        <a:rPr lang="en-GB" sz="2400" dirty="0">
                          <a:effectLst/>
                        </a:rPr>
                        <a:t>Spina bifida</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GB" sz="2400" dirty="0">
                          <a:effectLst/>
                        </a:rPr>
                        <a:t>Q05</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24223448"/>
                  </a:ext>
                </a:extLst>
              </a:tr>
              <a:tr h="395640">
                <a:tc>
                  <a:txBody>
                    <a:bodyPr/>
                    <a:lstStyle/>
                    <a:p>
                      <a:r>
                        <a:rPr lang="en-GB" sz="2400" dirty="0">
                          <a:effectLst/>
                        </a:rPr>
                        <a:t>Duchenne muscular dystrophy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GB" sz="2400" dirty="0">
                          <a:effectLst/>
                        </a:rPr>
                        <a:t>G71.0</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9017430"/>
                  </a:ext>
                </a:extLst>
              </a:tr>
              <a:tr h="696325">
                <a:tc>
                  <a:txBody>
                    <a:bodyPr/>
                    <a:lstStyle/>
                    <a:p>
                      <a:r>
                        <a:rPr lang="en-GB" sz="2400" dirty="0">
                          <a:effectLst/>
                        </a:rPr>
                        <a:t>Post-transplant patients – kidney, heart and liver</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GB" sz="2400" dirty="0">
                          <a:effectLst/>
                        </a:rPr>
                        <a:t>Z94.0; Z94.1; Z94.4</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74798958"/>
                  </a:ext>
                </a:extLst>
              </a:tr>
              <a:tr h="696325">
                <a:tc>
                  <a:txBody>
                    <a:bodyPr/>
                    <a:lstStyle/>
                    <a:p>
                      <a:r>
                        <a:rPr lang="en-GB" sz="2400" dirty="0">
                          <a:effectLst/>
                        </a:rPr>
                        <a:t>Autism spectrum disorder and Rett Syndrome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GB" sz="2400" dirty="0">
                          <a:effectLst/>
                        </a:rPr>
                        <a:t>F84.0; F84.1; F84.2</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23074750"/>
                  </a:ext>
                </a:extLst>
              </a:tr>
              <a:tr h="395640">
                <a:tc>
                  <a:txBody>
                    <a:bodyPr/>
                    <a:lstStyle/>
                    <a:p>
                      <a:r>
                        <a:rPr lang="en-GB" sz="2400" dirty="0">
                          <a:effectLst/>
                        </a:rPr>
                        <a:t>Brain tumours (medulloblastoma)</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GB" sz="2400" dirty="0">
                          <a:effectLst/>
                        </a:rPr>
                        <a:t>C71</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2024472"/>
                  </a:ext>
                </a:extLst>
              </a:tr>
              <a:tr h="454986">
                <a:tc>
                  <a:txBody>
                    <a:bodyPr/>
                    <a:lstStyle/>
                    <a:p>
                      <a:r>
                        <a:rPr lang="en-GB" sz="2400" dirty="0">
                          <a:effectLst/>
                        </a:rPr>
                        <a:t>Type 2 diabetes and obesity</a:t>
                      </a:r>
                      <a:r>
                        <a:rPr lang="en-GB" sz="2400" baseline="30000" dirty="0">
                          <a:effectLst/>
                        </a:rPr>
                        <a:t>1</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GB" sz="2400" dirty="0">
                          <a:effectLst/>
                        </a:rPr>
                        <a:t>E11 + E66</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15038910"/>
                  </a:ext>
                </a:extLst>
              </a:tr>
              <a:tr h="454986">
                <a:tc>
                  <a:txBody>
                    <a:bodyPr/>
                    <a:lstStyle/>
                    <a:p>
                      <a:r>
                        <a:rPr lang="en-GB" sz="2400" dirty="0">
                          <a:effectLst/>
                        </a:rPr>
                        <a:t>Chronic kidney disease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GB" sz="2400" dirty="0">
                          <a:effectLst/>
                        </a:rPr>
                        <a:t>N18</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92670105"/>
                  </a:ext>
                </a:extLst>
              </a:tr>
            </a:tbl>
          </a:graphicData>
        </a:graphic>
      </p:graphicFrame>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Study population</a:t>
            </a:r>
          </a:p>
        </p:txBody>
      </p:sp>
    </p:spTree>
    <p:extLst>
      <p:ext uri="{BB962C8B-B14F-4D97-AF65-F5344CB8AC3E}">
        <p14:creationId xmlns:p14="http://schemas.microsoft.com/office/powerpoint/2010/main" val="1901329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Study sample</a:t>
            </a:r>
          </a:p>
        </p:txBody>
      </p:sp>
      <p:graphicFrame>
        <p:nvGraphicFramePr>
          <p:cNvPr id="2" name="Diagram 1">
            <a:extLst>
              <a:ext uri="{FF2B5EF4-FFF2-40B4-BE49-F238E27FC236}">
                <a16:creationId xmlns:a16="http://schemas.microsoft.com/office/drawing/2014/main" id="{769AE0DF-5E26-68DE-2D7B-52FA2293B6BF}"/>
              </a:ext>
            </a:extLst>
          </p:cNvPr>
          <p:cNvGraphicFramePr/>
          <p:nvPr>
            <p:extLst>
              <p:ext uri="{D42A27DB-BD31-4B8C-83A1-F6EECF244321}">
                <p14:modId xmlns:p14="http://schemas.microsoft.com/office/powerpoint/2010/main" val="622553753"/>
              </p:ext>
            </p:extLst>
          </p:nvPr>
        </p:nvGraphicFramePr>
        <p:xfrm>
          <a:off x="167950" y="746448"/>
          <a:ext cx="8696131" cy="56916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08225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Overall quality of the transition</a:t>
            </a:r>
          </a:p>
        </p:txBody>
      </p:sp>
      <p:sp>
        <p:nvSpPr>
          <p:cNvPr id="6" name="TextBox 5">
            <a:extLst>
              <a:ext uri="{FF2B5EF4-FFF2-40B4-BE49-F238E27FC236}">
                <a16:creationId xmlns:a16="http://schemas.microsoft.com/office/drawing/2014/main" id="{609DBEBA-BD96-4671-AFE2-47C29A9558B0}"/>
              </a:ext>
            </a:extLst>
          </p:cNvPr>
          <p:cNvSpPr txBox="1"/>
          <p:nvPr/>
        </p:nvSpPr>
        <p:spPr>
          <a:xfrm>
            <a:off x="1458097" y="5393094"/>
            <a:ext cx="7480630" cy="710707"/>
          </a:xfrm>
          <a:prstGeom prst="rect">
            <a:avLst/>
          </a:prstGeom>
          <a:noFill/>
        </p:spPr>
        <p:txBody>
          <a:bodyPr wrap="square" rtlCol="0">
            <a:spAutoFit/>
          </a:bodyPr>
          <a:lstStyle/>
          <a:p>
            <a:pPr>
              <a:lnSpc>
                <a:spcPct val="115000"/>
              </a:lnSpc>
              <a:spcAft>
                <a:spcPts val="1000"/>
              </a:spcAft>
            </a:pPr>
            <a:r>
              <a:rPr lang="en-GB" sz="1800" dirty="0">
                <a:effectLst/>
                <a:latin typeface="Calibri" panose="020F0502020204030204" pitchFamily="34" charset="0"/>
                <a:ea typeface="Calibri" panose="020F0502020204030204" pitchFamily="34" charset="0"/>
                <a:cs typeface="Calibri" panose="020F0502020204030204" pitchFamily="34" charset="0"/>
              </a:rPr>
              <a:t>Figure 8.1 Grading of the overall process of transition into adult health services.</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i="1" dirty="0">
                <a:effectLst/>
                <a:latin typeface="Calibri" panose="020F0502020204030204" pitchFamily="34" charset="0"/>
                <a:ea typeface="Calibri" panose="020F0502020204030204" pitchFamily="34" charset="0"/>
                <a:cs typeface="Calibri" panose="020F0502020204030204" pitchFamily="34" charset="0"/>
              </a:rPr>
              <a:t>Reviewer assessment form data</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2" name="Chart 1">
            <a:extLst>
              <a:ext uri="{FF2B5EF4-FFF2-40B4-BE49-F238E27FC236}">
                <a16:creationId xmlns:a16="http://schemas.microsoft.com/office/drawing/2014/main" id="{37527526-4BAF-6E1F-A973-55F3ED37F557}"/>
              </a:ext>
            </a:extLst>
          </p:cNvPr>
          <p:cNvGraphicFramePr/>
          <p:nvPr>
            <p:extLst>
              <p:ext uri="{D42A27DB-BD31-4B8C-83A1-F6EECF244321}">
                <p14:modId xmlns:p14="http://schemas.microsoft.com/office/powerpoint/2010/main" val="3614390270"/>
              </p:ext>
            </p:extLst>
          </p:nvPr>
        </p:nvGraphicFramePr>
        <p:xfrm>
          <a:off x="354563" y="989046"/>
          <a:ext cx="8584164" cy="44040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39445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261873"/>
            <a:ext cx="8076438" cy="1335024"/>
          </a:xfrm>
        </p:spPr>
        <p:txBody>
          <a:bodyPr>
            <a:normAutofit/>
          </a:bodyPr>
          <a:lstStyle/>
          <a:p>
            <a:pPr marL="0" lvl="0" indent="0">
              <a:spcBef>
                <a:spcPts val="230"/>
              </a:spcBef>
              <a:spcAft>
                <a:spcPts val="0"/>
              </a:spcAft>
              <a:buClr>
                <a:srgbClr val="528135"/>
              </a:buClr>
              <a:buSzPts val="1100"/>
              <a:buNone/>
              <a:tabLst>
                <a:tab pos="219710" algn="l"/>
              </a:tabLst>
            </a:pPr>
            <a:r>
              <a:rPr lang="en-GB" b="1" i="1" spc="-50" dirty="0">
                <a:effectLst/>
                <a:latin typeface="Calibri" panose="020F0502020204030204" pitchFamily="34" charset="0"/>
                <a:ea typeface="Calibri" panose="020F0502020204030204" pitchFamily="34" charset="0"/>
              </a:rPr>
              <a:t>Developmentally appropriate healthcare should be seen as ‘core business’</a:t>
            </a:r>
            <a:endParaRPr lang="en-GB" i="1" spc="-50" dirty="0">
              <a:effectLst/>
              <a:latin typeface="Calibri" panose="020F0502020204030204" pitchFamily="34" charset="0"/>
              <a:ea typeface="Calibri" panose="020F0502020204030204" pitchFamily="34" charset="0"/>
            </a:endParaRP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(1)</a:t>
            </a:r>
          </a:p>
        </p:txBody>
      </p:sp>
      <p:sp>
        <p:nvSpPr>
          <p:cNvPr id="2" name="TextBox 1">
            <a:extLst>
              <a:ext uri="{FF2B5EF4-FFF2-40B4-BE49-F238E27FC236}">
                <a16:creationId xmlns:a16="http://schemas.microsoft.com/office/drawing/2014/main" id="{D325B8ED-7675-46DA-A313-3ECBE940A75E}"/>
              </a:ext>
            </a:extLst>
          </p:cNvPr>
          <p:cNvSpPr txBox="1"/>
          <p:nvPr/>
        </p:nvSpPr>
        <p:spPr>
          <a:xfrm>
            <a:off x="628650" y="2737610"/>
            <a:ext cx="7886700" cy="3046988"/>
          </a:xfrm>
          <a:prstGeom prst="rect">
            <a:avLst/>
          </a:prstGeom>
          <a:noFill/>
        </p:spPr>
        <p:txBody>
          <a:bodyPr wrap="square" rtlCol="0">
            <a:spAutoFit/>
          </a:bodyPr>
          <a:lstStyle/>
          <a:p>
            <a:pPr algn="just"/>
            <a:r>
              <a:rPr lang="en-GB"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Developmentally appropriate healthcare acknowledges young people as a distinct group and works to empower young people to slowly take responsibility for their healthcare needs. </a:t>
            </a:r>
            <a:r>
              <a:rPr lang="en-GB" sz="2400" dirty="0">
                <a:solidFill>
                  <a:srgbClr val="000000"/>
                </a:solidFill>
                <a:latin typeface="Calibri" panose="020F0502020204030204" pitchFamily="34" charset="0"/>
                <a:ea typeface="Calibri" panose="020F0502020204030204" pitchFamily="34" charset="0"/>
                <a:cs typeface="Calibri" panose="020F0502020204030204" pitchFamily="34" charset="0"/>
              </a:rPr>
              <a:t>This</a:t>
            </a:r>
            <a:r>
              <a:rPr lang="en-GB"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should take account of the young person’s cognitive abilities and provide holistic care in conjunction with all specialties involved, both in child and adult services. Developmentally appropriate care should comprise a part of all healthcare profession’s job descriptions.</a:t>
            </a:r>
            <a:endParaRPr lang="en-GB"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417492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62081"/>
            <a:ext cx="8076438" cy="1335024"/>
          </a:xfrm>
        </p:spPr>
        <p:txBody>
          <a:bodyPr>
            <a:normAutofit/>
          </a:bodyPr>
          <a:lstStyle/>
          <a:p>
            <a:pPr marL="0" lvl="0" indent="0" algn="just">
              <a:buClr>
                <a:srgbClr val="528135"/>
              </a:buClr>
              <a:buSzPts val="1100"/>
              <a:buNone/>
              <a:tabLst>
                <a:tab pos="219075" algn="l"/>
              </a:tabLst>
            </a:pPr>
            <a:r>
              <a:rPr lang="en-GB" b="1" i="1" kern="0" spc="-50" dirty="0">
                <a:effectLst/>
                <a:latin typeface="Calibri" panose="020F0502020204030204" pitchFamily="34" charset="0"/>
                <a:ea typeface="Calibri" panose="020F0502020204030204" pitchFamily="34" charset="0"/>
              </a:rPr>
              <a:t>Patients and parent carers should be involved in healthcare planning</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(2)</a:t>
            </a:r>
          </a:p>
        </p:txBody>
      </p:sp>
      <p:sp>
        <p:nvSpPr>
          <p:cNvPr id="2" name="TextBox 1">
            <a:extLst>
              <a:ext uri="{FF2B5EF4-FFF2-40B4-BE49-F238E27FC236}">
                <a16:creationId xmlns:a16="http://schemas.microsoft.com/office/drawing/2014/main" id="{D325B8ED-7675-46DA-A313-3ECBE940A75E}"/>
              </a:ext>
            </a:extLst>
          </p:cNvPr>
          <p:cNvSpPr txBox="1"/>
          <p:nvPr/>
        </p:nvSpPr>
        <p:spPr>
          <a:xfrm>
            <a:off x="628650" y="2697105"/>
            <a:ext cx="7886700" cy="2308324"/>
          </a:xfrm>
          <a:prstGeom prst="rect">
            <a:avLst/>
          </a:prstGeom>
          <a:noFill/>
        </p:spPr>
        <p:txBody>
          <a:bodyPr wrap="square" rtlCol="0">
            <a:spAutoFit/>
          </a:bodyPr>
          <a:lstStyle/>
          <a:p>
            <a:pPr marL="0" indent="0" algn="just">
              <a:buNone/>
            </a:pPr>
            <a:r>
              <a:rPr lang="en-GB" sz="2400" dirty="0">
                <a:effectLst/>
                <a:latin typeface="Calibri" panose="020F0502020204030204" pitchFamily="34" charset="0"/>
                <a:ea typeface="Calibri" panose="020F0502020204030204" pitchFamily="34" charset="0"/>
              </a:rPr>
              <a:t>NICE recommends that individual plans regarding transition are co-produced with the young person, and where appropriate the parent carer. This includes ensuring that patients are coping into are correspondence and are part of the team facilitating the transition process by being invited to all multidisciplinary transition meetings.</a:t>
            </a:r>
            <a:endParaRPr lang="en-US" sz="2400" dirty="0"/>
          </a:p>
        </p:txBody>
      </p:sp>
    </p:spTree>
    <p:extLst>
      <p:ext uri="{BB962C8B-B14F-4D97-AF65-F5344CB8AC3E}">
        <p14:creationId xmlns:p14="http://schemas.microsoft.com/office/powerpoint/2010/main" val="4252617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280662"/>
            <a:ext cx="8076438" cy="1335024"/>
          </a:xfrm>
        </p:spPr>
        <p:txBody>
          <a:bodyPr>
            <a:normAutofit/>
          </a:bodyPr>
          <a:lstStyle/>
          <a:p>
            <a:pPr marL="0" indent="0">
              <a:buNone/>
            </a:pPr>
            <a:r>
              <a:rPr lang="en-GB" b="1" i="1" dirty="0">
                <a:effectLst/>
                <a:latin typeface="Calibri" panose="020F0502020204030204" pitchFamily="34" charset="0"/>
                <a:ea typeface="Calibri" panose="020F0502020204030204" pitchFamily="34" charset="0"/>
              </a:rPr>
              <a:t>There should be good communication and coordination between everyone involved in the transition process</a:t>
            </a:r>
            <a:endParaRPr lang="en-US" b="1"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(3)</a:t>
            </a:r>
          </a:p>
        </p:txBody>
      </p:sp>
      <p:sp>
        <p:nvSpPr>
          <p:cNvPr id="2" name="TextBox 1">
            <a:extLst>
              <a:ext uri="{FF2B5EF4-FFF2-40B4-BE49-F238E27FC236}">
                <a16:creationId xmlns:a16="http://schemas.microsoft.com/office/drawing/2014/main" id="{D325B8ED-7675-46DA-A313-3ECBE940A75E}"/>
              </a:ext>
            </a:extLst>
          </p:cNvPr>
          <p:cNvSpPr txBox="1"/>
          <p:nvPr/>
        </p:nvSpPr>
        <p:spPr>
          <a:xfrm>
            <a:off x="628650" y="2718821"/>
            <a:ext cx="7886700" cy="3046988"/>
          </a:xfrm>
          <a:prstGeom prst="rect">
            <a:avLst/>
          </a:prstGeom>
          <a:noFill/>
        </p:spPr>
        <p:txBody>
          <a:bodyPr wrap="square" rtlCol="0">
            <a:spAutoFit/>
          </a:bodyPr>
          <a:lstStyle/>
          <a:p>
            <a:pPr marL="0" indent="0" algn="just">
              <a:buNone/>
            </a:pPr>
            <a:r>
              <a:rPr lang="en-GB" sz="2400" dirty="0">
                <a:effectLst/>
                <a:latin typeface="Calibri" panose="020F0502020204030204" pitchFamily="34" charset="0"/>
                <a:ea typeface="Calibri" panose="020F0502020204030204" pitchFamily="34" charset="0"/>
              </a:rPr>
              <a:t>Excellent communication between the young person, their family or carers, primary care clinicians and colleagues in, social care where relevant, and education services allows for a co-ordinated approach to transition across the pathway. This is particularly important to keep the process ‘person-centred’. The reviewers found that only 56/290 (19.3%) young people were involved in their transition process for all specialities and 89/290 (30.7%) for some specialties.</a:t>
            </a:r>
            <a:endParaRPr lang="en-US" sz="2400" dirty="0"/>
          </a:p>
        </p:txBody>
      </p:sp>
    </p:spTree>
    <p:extLst>
      <p:ext uri="{BB962C8B-B14F-4D97-AF65-F5344CB8AC3E}">
        <p14:creationId xmlns:p14="http://schemas.microsoft.com/office/powerpoint/2010/main" val="17992864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ncipal recs slides template" id="{CB8BDE20-EA9F-48C0-BCF7-295D17BAEA15}" vid="{7620A22F-C2F8-4A2E-89E9-8650385E8B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Principal recs slides template</Template>
  <TotalTime>581</TotalTime>
  <Words>2803</Words>
  <Application>Microsoft Office PowerPoint</Application>
  <PresentationFormat>On-screen Show (4:3)</PresentationFormat>
  <Paragraphs>230</Paragraphs>
  <Slides>24</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Humanist 77 7 BT</vt:lpstr>
      <vt:lpstr>Times New Roman</vt:lpstr>
      <vt:lpstr>Office Theme</vt:lpstr>
      <vt:lpstr>The Inbetweeners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Discussion</vt:lpstr>
      <vt:lpstr>The Inbetweeners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Hard to Swallow?</dc:title>
  <dc:creator>D'Marieanne Koomson</dc:creator>
  <cp:lastModifiedBy>Heather Freeth</cp:lastModifiedBy>
  <cp:revision>20</cp:revision>
  <cp:lastPrinted>2018-08-13T16:26:21Z</cp:lastPrinted>
  <dcterms:created xsi:type="dcterms:W3CDTF">2021-07-06T12:21:56Z</dcterms:created>
  <dcterms:modified xsi:type="dcterms:W3CDTF">2024-04-16T07:31:07Z</dcterms:modified>
</cp:coreProperties>
</file>